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Black"/>
      <p:bold r:id="rId23"/>
      <p:boldItalic r:id="rId24"/>
    </p:embeddedFont>
    <p:embeddedFont>
      <p:font typeface="Montserrat"/>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lack-boldItalic.fntdata"/><Relationship Id="rId23" Type="http://schemas.openxmlformats.org/officeDocument/2006/relationships/font" Target="fonts/Montserrat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a0e31e4a1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51" name="Google Shape;151;g25a0e31e4a1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a0e31e4a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5a0e31e4a1_2_3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a71df37f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a71df37f0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71df37f0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a71df37f0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6bf3c2d8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Our analysis began with this variable importance chart. The number represents the gain of each feature, or its relative contribution to the model’s predictions.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Log total media dominated the model, with a gain of 0.946, indicating that the model was most reliant on this feature as a predictor for baverage.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Average weight and mechanic count became the top two features in the new importance chart.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Without the predictive power of log total media, the RMSE of our model increased from 0.195 to 0.362.</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Therefore, the second model used these two variables significantly more than the others to make its predictions, which makes sense — games with more mechanics have gameplay that is inherently more complex and nuanced. This suggests board gamers care more about complexity and mechanics compared to other variables. Our hypothetical developer may want to adopt this mindset as well.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However, this model does not indicate how these two variables influence the predicted baverage, only to what extent they do. To investigate this, we created partial dependence plots of the top two features.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313" name="Google Shape;313;g2a6bf3c2d83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6bf3c2d8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a6bf3c2d83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a0e31e4a1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One limitation is that our data does only focus on Geek opinions and may leave out opinions of more casual board gamers. Nonetheless, our findings offer evidence that suggests complexity rating and mechanic count should be among the most important aspects for a board game developer to consider. </a:t>
            </a:r>
            <a:endParaRPr/>
          </a:p>
        </p:txBody>
      </p:sp>
      <p:sp>
        <p:nvSpPr>
          <p:cNvPr id="337" name="Google Shape;337;g25a0e31e4a1_2_2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6bf3c2d8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a6bf3c2d83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a0e31e4a1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You might think that board game popularity is declining as our lives become increasingly centered around technology. However, the global market size is estimated to reach $29.7 billion in 2028. </a:t>
            </a:r>
            <a:endParaRPr/>
          </a:p>
        </p:txBody>
      </p:sp>
      <p:sp>
        <p:nvSpPr>
          <p:cNvPr id="164" name="Google Shape;164;g25a0e31e4a1_2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6bf3c2d8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For all of these board game enthusiasts, BoardGameGeek, or BGG, is a community-driven website where two million registered users, known as ‘Geeks’, can review, comment, and vote on over 120,000 board games. Our data set originates from Kaggle, collected by data scientists Lime and ZakWhite, and features the top 20,000 board games, with 52 variables, as of January 2020.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9" name="Google Shape;179;g2a6bf3c2d83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6bf3c2d8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We focused on predicting the variable baverage, which represents user ratings on a scale of 1 to 10 with an anti-skew algorithm. Specifically, our primary question was: What board game aspects have the greatest influence on Geeks’ ratings, and what kind of board game would receive the highest ratings amongst Geeks?</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4" name="Google Shape;194;g2a6bf3c2d83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6bf3c2d8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Let’s take a look at the board game variables through the lens of the highest rated board game: Gloomhaven</a:t>
            </a:r>
            <a:endParaRPr/>
          </a:p>
        </p:txBody>
      </p:sp>
      <p:sp>
        <p:nvSpPr>
          <p:cNvPr id="206" name="Google Shape;206;g2a6bf3c2d8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71df37f0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 an epic fantasy game where players explore the town of Gloomhaven using cards and tactical combat to fight off monsters. Geeks rated Gloomhaven an 8.6/10 and the board game has a log total media of 6.47. To calculate media, we took the </a:t>
            </a:r>
            <a:r>
              <a:rPr lang="en" sz="1200">
                <a:solidFill>
                  <a:schemeClr val="dk1"/>
                </a:solidFill>
                <a:latin typeface="Times New Roman"/>
                <a:ea typeface="Times New Roman"/>
                <a:cs typeface="Times New Roman"/>
                <a:sym typeface="Times New Roman"/>
              </a:rPr>
              <a:t>sum of the four types of media representation of board games: news, blogs, weblinks, and podcasts and took a log transformation of that</a:t>
            </a:r>
            <a:r>
              <a:rPr lang="en" sz="1200">
                <a:solidFill>
                  <a:schemeClr val="dk1"/>
                </a:solidFill>
                <a:highlight>
                  <a:srgbClr val="FFFFFF"/>
                </a:highlight>
                <a:latin typeface="Times New Roman"/>
                <a:ea typeface="Times New Roman"/>
                <a:cs typeface="Times New Roman"/>
                <a:sym typeface="Times New Roman"/>
              </a:rPr>
              <a:t>. The game has 12 mechanics and an average weight of 3.8/5.0, which signifies a high complexity rating. Gloomhaven also requires a minimum of 3 players and has a median play time of about 90 minutes. Of these variables, we wanted to explore which ones helped catapult Gloomhaven all the way to the top ten.</a:t>
            </a:r>
            <a:endParaRPr/>
          </a:p>
        </p:txBody>
      </p:sp>
      <p:sp>
        <p:nvSpPr>
          <p:cNvPr id="217" name="Google Shape;217;g2a71df37f0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a0e31e4a1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Through initial modeling, we found the most significant variables were average weight</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log total media</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board game mechanic count</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and mid play time</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Although log total media</a:t>
            </a:r>
            <a:r>
              <a:rPr i="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is mostly relevant after board games are published, we included it in initial modeling under the assumption that a developer could have some influence over media through marketing.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30" name="Google Shape;230;g25a0e31e4a1_2_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71df37f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a71df37f0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a0e31e4a1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5a0e31e4a1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rot="2700000">
            <a:off x="3935525" y="-1067389"/>
            <a:ext cx="1272951" cy="1818502"/>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4" name="Google Shape;14;p2"/>
          <p:cNvCxnSpPr/>
          <p:nvPr/>
        </p:nvCxnSpPr>
        <p:spPr>
          <a:xfrm flipH="1" rot="10800000">
            <a:off x="4019125" y="401342"/>
            <a:ext cx="694800" cy="694800"/>
          </a:xfrm>
          <a:prstGeom prst="straightConnector1">
            <a:avLst/>
          </a:prstGeom>
          <a:noFill/>
          <a:ln cap="flat" cmpd="sng" w="38100">
            <a:solidFill>
              <a:srgbClr val="F49E77"/>
            </a:solidFill>
            <a:prstDash val="solid"/>
            <a:round/>
            <a:headEnd len="sm" w="sm" type="none"/>
            <a:tailEnd len="sm" w="sm" type="none"/>
          </a:ln>
        </p:spPr>
      </p:cxnSp>
      <p:cxnSp>
        <p:nvCxnSpPr>
          <p:cNvPr id="15" name="Google Shape;15;p2"/>
          <p:cNvCxnSpPr/>
          <p:nvPr/>
        </p:nvCxnSpPr>
        <p:spPr>
          <a:xfrm flipH="1" rot="10800000">
            <a:off x="3665003" y="-1039465"/>
            <a:ext cx="694800" cy="6948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2" name="Google Shape;82;p1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13"/>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6" name="Google Shape;86;p13"/>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87" name="Google Shape;87;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 name="Google Shape;88;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 name="Google Shape;89;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2" name="Google Shape;92;p14"/>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3" name="Google Shape;93;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 name="Google Shape;94;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 name="Google Shape;95;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15"/>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8" name="Google Shape;98;p15"/>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99" name="Google Shape;99;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0" name="Google Shape;100;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 name="Google Shape;101;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4" name="Google Shape;104;p16"/>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05" name="Google Shape;105;p16"/>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06" name="Google Shape;106;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7" name="Google Shape;107;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1" name="Google Shape;111;p17"/>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12" name="Google Shape;112;p17"/>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13" name="Google Shape;113;p17"/>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14" name="Google Shape;114;p17"/>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15" name="Google Shape;11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0" name="Google Shape;120;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sp>
        <p:nvSpPr>
          <p:cNvPr id="124" name="Google Shape;124;p19"/>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19"/>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26" name="Google Shape;126;p19"/>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27" name="Google Shape;127;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9" name="Google Shape;129;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0" name="Shape 130"/>
        <p:cNvGrpSpPr/>
        <p:nvPr/>
      </p:nvGrpSpPr>
      <p:grpSpPr>
        <a:xfrm>
          <a:off x="0" y="0"/>
          <a:ext cx="0" cy="0"/>
          <a:chOff x="0" y="0"/>
          <a:chExt cx="0" cy="0"/>
        </a:xfrm>
      </p:grpSpPr>
      <p:sp>
        <p:nvSpPr>
          <p:cNvPr id="131" name="Google Shape;131;p20"/>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2" name="Google Shape;132;p20"/>
          <p:cNvSpPr/>
          <p:nvPr>
            <p:ph idx="2" type="pic"/>
          </p:nvPr>
        </p:nvSpPr>
        <p:spPr>
          <a:xfrm>
            <a:off x="896144" y="306388"/>
            <a:ext cx="2743200" cy="2057400"/>
          </a:xfrm>
          <a:prstGeom prst="rect">
            <a:avLst/>
          </a:prstGeom>
          <a:noFill/>
          <a:ln>
            <a:noFill/>
          </a:ln>
        </p:spPr>
      </p:sp>
      <p:sp>
        <p:nvSpPr>
          <p:cNvPr id="133" name="Google Shape;133;p20"/>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34" name="Google Shape;134;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6" name="Google Shape;136;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9" name="Google Shape;139;p21"/>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0" name="Google Shape;140;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1" name="Google Shape;141;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2" name="Google Shape;142;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nvSpPr>
        <p:spPr>
          <a:xfrm rot="2700000">
            <a:off x="-1612525" y="2640927"/>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 name="Google Shape;20;p3"/>
          <p:cNvSpPr/>
          <p:nvPr/>
        </p:nvSpPr>
        <p:spPr>
          <a:xfrm rot="2700000">
            <a:off x="7566739" y="-1644037"/>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1" name="Google Shape;21;p3"/>
          <p:cNvCxnSpPr/>
          <p:nvPr/>
        </p:nvCxnSpPr>
        <p:spPr>
          <a:xfrm flipH="1" rot="10800000">
            <a:off x="5723879" y="-1227121"/>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2" name="Google Shape;22;p3"/>
          <p:cNvCxnSpPr/>
          <p:nvPr/>
        </p:nvCxnSpPr>
        <p:spPr>
          <a:xfrm flipH="1" rot="10800000">
            <a:off x="6440805" y="-1585584"/>
            <a:ext cx="2295300" cy="22953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22"/>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5" name="Google Shape;145;p22"/>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6" name="Google Shape;146;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7" name="Google Shape;147;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8" name="Google Shape;148;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7" name="Google Shape;27;p4"/>
          <p:cNvCxnSpPr/>
          <p:nvPr/>
        </p:nvCxnSpPr>
        <p:spPr>
          <a:xfrm flipH="1" rot="10800000">
            <a:off x="6625841" y="-1147623"/>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8" name="Google Shape;28;p4"/>
          <p:cNvCxnSpPr/>
          <p:nvPr/>
        </p:nvCxnSpPr>
        <p:spPr>
          <a:xfrm flipH="1" rot="10800000">
            <a:off x="3229134" y="3862942"/>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9" name="Google Shape;29;p4"/>
          <p:cNvCxnSpPr/>
          <p:nvPr/>
        </p:nvCxnSpPr>
        <p:spPr>
          <a:xfrm flipH="1" rot="10800000">
            <a:off x="6662172" y="-1787685"/>
            <a:ext cx="2295300" cy="22953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5" name="Google Shape;35;p5"/>
          <p:cNvCxnSpPr/>
          <p:nvPr/>
        </p:nvCxnSpPr>
        <p:spPr>
          <a:xfrm flipH="1" rot="10800000">
            <a:off x="354125" y="4448692"/>
            <a:ext cx="694800" cy="694800"/>
          </a:xfrm>
          <a:prstGeom prst="straightConnector1">
            <a:avLst/>
          </a:prstGeom>
          <a:noFill/>
          <a:ln cap="flat" cmpd="sng" w="38100">
            <a:solidFill>
              <a:srgbClr val="F49E77"/>
            </a:solidFill>
            <a:prstDash val="solid"/>
            <a:round/>
            <a:headEnd len="sm" w="sm" type="none"/>
            <a:tailEnd len="sm" w="sm" type="none"/>
          </a:ln>
        </p:spPr>
      </p:cxnSp>
      <p:cxnSp>
        <p:nvCxnSpPr>
          <p:cNvPr id="36" name="Google Shape;36;p5"/>
          <p:cNvCxnSpPr/>
          <p:nvPr/>
        </p:nvCxnSpPr>
        <p:spPr>
          <a:xfrm flipH="1" rot="10800000">
            <a:off x="3" y="3007885"/>
            <a:ext cx="694800" cy="694800"/>
          </a:xfrm>
          <a:prstGeom prst="straightConnector1">
            <a:avLst/>
          </a:prstGeom>
          <a:noFill/>
          <a:ln cap="flat" cmpd="sng" w="38100">
            <a:solidFill>
              <a:srgbClr val="F49E77"/>
            </a:solidFill>
            <a:prstDash val="solid"/>
            <a:round/>
            <a:headEnd len="sm" w="sm" type="none"/>
            <a:tailEnd len="sm" w="sm" type="none"/>
          </a:ln>
        </p:spPr>
      </p:cxnSp>
      <p:cxnSp>
        <p:nvCxnSpPr>
          <p:cNvPr id="37" name="Google Shape;37;p5"/>
          <p:cNvCxnSpPr/>
          <p:nvPr/>
        </p:nvCxnSpPr>
        <p:spPr>
          <a:xfrm flipH="1" rot="10800000">
            <a:off x="8449200" y="1440817"/>
            <a:ext cx="694800" cy="694800"/>
          </a:xfrm>
          <a:prstGeom prst="straightConnector1">
            <a:avLst/>
          </a:prstGeom>
          <a:noFill/>
          <a:ln cap="flat" cmpd="sng" w="38100">
            <a:solidFill>
              <a:srgbClr val="F49E77"/>
            </a:solidFill>
            <a:prstDash val="solid"/>
            <a:round/>
            <a:headEnd len="sm" w="sm" type="none"/>
            <a:tailEnd len="sm" w="sm" type="none"/>
          </a:ln>
        </p:spPr>
      </p:cxnSp>
      <p:cxnSp>
        <p:nvCxnSpPr>
          <p:cNvPr id="38" name="Google Shape;38;p5"/>
          <p:cNvCxnSpPr/>
          <p:nvPr/>
        </p:nvCxnSpPr>
        <p:spPr>
          <a:xfrm flipH="1" rot="10800000">
            <a:off x="8095078" y="10"/>
            <a:ext cx="694800" cy="6948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p:nvPr/>
        </p:nvSpPr>
        <p:spPr>
          <a:xfrm rot="2700000">
            <a:off x="4133441" y="2132618"/>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 name="Google Shape;43;p6"/>
          <p:cNvSpPr/>
          <p:nvPr/>
        </p:nvSpPr>
        <p:spPr>
          <a:xfrm rot="2700000">
            <a:off x="6792736" y="-585032"/>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 name="Google Shape;44;p6"/>
          <p:cNvSpPr/>
          <p:nvPr/>
        </p:nvSpPr>
        <p:spPr>
          <a:xfrm rot="2700000">
            <a:off x="7284581" y="2627442"/>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p:nvPr/>
        </p:nvSpPr>
        <p:spPr>
          <a:xfrm rot="2700000">
            <a:off x="6972900" y="2979961"/>
            <a:ext cx="1272951" cy="1818502"/>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49" name="Google Shape;49;p7"/>
          <p:cNvCxnSpPr/>
          <p:nvPr/>
        </p:nvCxnSpPr>
        <p:spPr>
          <a:xfrm flipH="1" rot="10800000">
            <a:off x="7056500" y="4448692"/>
            <a:ext cx="694800" cy="694800"/>
          </a:xfrm>
          <a:prstGeom prst="straightConnector1">
            <a:avLst/>
          </a:prstGeom>
          <a:noFill/>
          <a:ln cap="flat" cmpd="sng" w="38100">
            <a:solidFill>
              <a:srgbClr val="F49E77"/>
            </a:solidFill>
            <a:prstDash val="solid"/>
            <a:round/>
            <a:headEnd len="sm" w="sm" type="none"/>
            <a:tailEnd len="sm" w="sm" type="none"/>
          </a:ln>
        </p:spPr>
      </p:cxnSp>
      <p:cxnSp>
        <p:nvCxnSpPr>
          <p:cNvPr id="50" name="Google Shape;50;p7"/>
          <p:cNvCxnSpPr/>
          <p:nvPr/>
        </p:nvCxnSpPr>
        <p:spPr>
          <a:xfrm flipH="1" rot="10800000">
            <a:off x="6702378" y="3007885"/>
            <a:ext cx="694800" cy="6948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 name="Google Shape;5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rot="2700000">
            <a:off x="-2300731" y="-163906"/>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 name="Google Shape;61;p9"/>
          <p:cNvSpPr/>
          <p:nvPr/>
        </p:nvSpPr>
        <p:spPr>
          <a:xfrm rot="2700000">
            <a:off x="8576414" y="132937"/>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62" name="Google Shape;62;p9"/>
          <p:cNvCxnSpPr/>
          <p:nvPr/>
        </p:nvCxnSpPr>
        <p:spPr>
          <a:xfrm flipH="1" rot="10800000">
            <a:off x="1641261" y="-365771"/>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63" name="Google Shape;63;p9"/>
          <p:cNvCxnSpPr/>
          <p:nvPr/>
        </p:nvCxnSpPr>
        <p:spPr>
          <a:xfrm flipH="1" rot="10800000">
            <a:off x="-1147676" y="3046075"/>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64" name="Google Shape;64;p9"/>
          <p:cNvCxnSpPr/>
          <p:nvPr/>
        </p:nvCxnSpPr>
        <p:spPr>
          <a:xfrm flipH="1" rot="10800000">
            <a:off x="8443999" y="-1147623"/>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65" name="Google Shape;65;p9"/>
          <p:cNvCxnSpPr/>
          <p:nvPr/>
        </p:nvCxnSpPr>
        <p:spPr>
          <a:xfrm flipH="1" rot="10800000">
            <a:off x="6477058" y="4462602"/>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66" name="Google Shape;66;p9"/>
          <p:cNvCxnSpPr/>
          <p:nvPr/>
        </p:nvCxnSpPr>
        <p:spPr>
          <a:xfrm flipH="1" rot="10800000">
            <a:off x="1930950" y="-1463835"/>
            <a:ext cx="2295300" cy="22953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0"/>
          <p:cNvSpPr/>
          <p:nvPr/>
        </p:nvSpPr>
        <p:spPr>
          <a:xfrm rot="2700000">
            <a:off x="-365509" y="1327612"/>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 name="Google Shape;70;p10"/>
          <p:cNvSpPr/>
          <p:nvPr/>
        </p:nvSpPr>
        <p:spPr>
          <a:xfrm rot="2700000">
            <a:off x="2896896" y="1327612"/>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 name="Google Shape;71;p10"/>
          <p:cNvSpPr/>
          <p:nvPr/>
        </p:nvSpPr>
        <p:spPr>
          <a:xfrm rot="2700000">
            <a:off x="6156494" y="1327612"/>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cap="flat" cmpd="sng" w="1270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72" name="Google Shape;72;p10"/>
          <p:cNvCxnSpPr/>
          <p:nvPr/>
        </p:nvCxnSpPr>
        <p:spPr>
          <a:xfrm flipH="1" rot="10800000">
            <a:off x="2965974" y="1422191"/>
            <a:ext cx="886800" cy="886800"/>
          </a:xfrm>
          <a:prstGeom prst="straightConnector1">
            <a:avLst/>
          </a:prstGeom>
          <a:noFill/>
          <a:ln cap="flat" cmpd="sng" w="38100">
            <a:solidFill>
              <a:srgbClr val="F49E77"/>
            </a:solidFill>
            <a:prstDash val="solid"/>
            <a:round/>
            <a:headEnd len="sm" w="sm" type="none"/>
            <a:tailEnd len="sm" w="sm" type="none"/>
          </a:ln>
        </p:spPr>
      </p:cxnSp>
      <p:cxnSp>
        <p:nvCxnSpPr>
          <p:cNvPr id="73" name="Google Shape;73;p10"/>
          <p:cNvCxnSpPr/>
          <p:nvPr/>
        </p:nvCxnSpPr>
        <p:spPr>
          <a:xfrm flipH="1" rot="10800000">
            <a:off x="6211374" y="1422191"/>
            <a:ext cx="886800" cy="8868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Montserrat Black"/>
              <a:buChar char="●"/>
              <a:defRPr sz="1800">
                <a:solidFill>
                  <a:schemeClr val="dk2"/>
                </a:solidFill>
                <a:latin typeface="Montserrat Black"/>
                <a:ea typeface="Montserrat Black"/>
                <a:cs typeface="Montserrat Black"/>
                <a:sym typeface="Montserrat Black"/>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76" name="Google Shape;76;p11"/>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77" name="Google Shape;77;p1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78" name="Google Shape;78;p1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79" name="Google Shape;79;p1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15.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3">
            <a:alphaModFix/>
          </a:blip>
          <a:srcRect b="17587" l="-1350" r="14249" t="20938"/>
          <a:stretch/>
        </p:blipFill>
        <p:spPr>
          <a:xfrm rot="-2700000">
            <a:off x="3319923" y="2695132"/>
            <a:ext cx="3888804" cy="2744989"/>
          </a:xfrm>
          <a:prstGeom prst="roundRect">
            <a:avLst>
              <a:gd fmla="val 50000" name="adj"/>
            </a:avLst>
          </a:prstGeom>
          <a:noFill/>
          <a:ln>
            <a:noFill/>
          </a:ln>
        </p:spPr>
      </p:pic>
      <p:sp>
        <p:nvSpPr>
          <p:cNvPr id="154" name="Google Shape;154;p23"/>
          <p:cNvSpPr/>
          <p:nvPr/>
        </p:nvSpPr>
        <p:spPr>
          <a:xfrm rot="2700000">
            <a:off x="3881366" y="2136870"/>
            <a:ext cx="2765919" cy="3861510"/>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solidFill>
            <a:srgbClr val="F49E77">
              <a:alpha val="4118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23"/>
          <p:cNvSpPr/>
          <p:nvPr/>
        </p:nvSpPr>
        <p:spPr>
          <a:xfrm rot="2700000">
            <a:off x="6791541" y="-584767"/>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23"/>
          <p:cNvSpPr/>
          <p:nvPr/>
        </p:nvSpPr>
        <p:spPr>
          <a:xfrm rot="2700000">
            <a:off x="7283386" y="2627707"/>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23"/>
          <p:cNvSpPr txBox="1"/>
          <p:nvPr/>
        </p:nvSpPr>
        <p:spPr>
          <a:xfrm>
            <a:off x="514350" y="1467233"/>
            <a:ext cx="47667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5200">
                <a:solidFill>
                  <a:srgbClr val="FF7E44"/>
                </a:solidFill>
                <a:latin typeface="Montserrat Black"/>
                <a:ea typeface="Montserrat Black"/>
                <a:cs typeface="Montserrat Black"/>
                <a:sym typeface="Montserrat Black"/>
              </a:rPr>
              <a:t>Board Game Data</a:t>
            </a:r>
            <a:endParaRPr sz="800"/>
          </a:p>
        </p:txBody>
      </p:sp>
      <p:sp>
        <p:nvSpPr>
          <p:cNvPr id="158" name="Google Shape;158;p23"/>
          <p:cNvSpPr txBox="1"/>
          <p:nvPr/>
        </p:nvSpPr>
        <p:spPr>
          <a:xfrm>
            <a:off x="514350" y="3176205"/>
            <a:ext cx="3147900" cy="7389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2000">
                <a:solidFill>
                  <a:srgbClr val="FFFFFF"/>
                </a:solidFill>
                <a:latin typeface="Open Sans"/>
                <a:ea typeface="Open Sans"/>
                <a:cs typeface="Open Sans"/>
                <a:sym typeface="Open Sans"/>
              </a:rPr>
              <a:t>Group 2</a:t>
            </a:r>
            <a:endParaRPr sz="2000">
              <a:solidFill>
                <a:srgbClr val="FFFFFF"/>
              </a:solidFill>
              <a:latin typeface="Open Sans"/>
              <a:ea typeface="Open Sans"/>
              <a:cs typeface="Open Sans"/>
              <a:sym typeface="Open Sans"/>
            </a:endParaRPr>
          </a:p>
          <a:p>
            <a:pPr indent="0" lvl="0" marL="0" marR="0" rtl="0" algn="l">
              <a:lnSpc>
                <a:spcPct val="140010"/>
              </a:lnSpc>
              <a:spcBef>
                <a:spcPts val="0"/>
              </a:spcBef>
              <a:spcAft>
                <a:spcPts val="0"/>
              </a:spcAft>
              <a:buNone/>
            </a:pPr>
            <a:r>
              <a:rPr lang="en" sz="2000">
                <a:solidFill>
                  <a:srgbClr val="FFFFFF"/>
                </a:solidFill>
                <a:latin typeface="Open Sans"/>
                <a:ea typeface="Open Sans"/>
                <a:cs typeface="Open Sans"/>
                <a:sym typeface="Open Sans"/>
              </a:rPr>
              <a:t>STOR 320 - Final Project</a:t>
            </a:r>
            <a:endParaRPr sz="700"/>
          </a:p>
        </p:txBody>
      </p:sp>
      <p:cxnSp>
        <p:nvCxnSpPr>
          <p:cNvPr id="159" name="Google Shape;159;p23"/>
          <p:cNvCxnSpPr/>
          <p:nvPr/>
        </p:nvCxnSpPr>
        <p:spPr>
          <a:xfrm flipH="1" rot="10800000">
            <a:off x="4949876" y="-168170"/>
            <a:ext cx="2295353" cy="2295354"/>
          </a:xfrm>
          <a:prstGeom prst="straightConnector1">
            <a:avLst/>
          </a:prstGeom>
          <a:noFill/>
          <a:ln cap="flat" cmpd="sng" w="38100">
            <a:solidFill>
              <a:srgbClr val="F49E77"/>
            </a:solidFill>
            <a:prstDash val="solid"/>
            <a:round/>
            <a:headEnd len="sm" w="sm" type="none"/>
            <a:tailEnd len="sm" w="sm" type="none"/>
          </a:ln>
        </p:spPr>
      </p:cxnSp>
      <p:cxnSp>
        <p:nvCxnSpPr>
          <p:cNvPr id="160" name="Google Shape;160;p23"/>
          <p:cNvCxnSpPr/>
          <p:nvPr/>
        </p:nvCxnSpPr>
        <p:spPr>
          <a:xfrm flipH="1" rot="10800000">
            <a:off x="1140509" y="3862888"/>
            <a:ext cx="2295353" cy="2295354"/>
          </a:xfrm>
          <a:prstGeom prst="straightConnector1">
            <a:avLst/>
          </a:prstGeom>
          <a:noFill/>
          <a:ln cap="flat" cmpd="sng" w="38100">
            <a:solidFill>
              <a:srgbClr val="F49E77"/>
            </a:solidFill>
            <a:prstDash val="solid"/>
            <a:round/>
            <a:headEnd len="sm" w="sm" type="none"/>
            <a:tailEnd len="sm" w="sm" type="none"/>
          </a:ln>
        </p:spPr>
      </p:cxnSp>
      <p:cxnSp>
        <p:nvCxnSpPr>
          <p:cNvPr id="161" name="Google Shape;161;p23"/>
          <p:cNvCxnSpPr/>
          <p:nvPr/>
        </p:nvCxnSpPr>
        <p:spPr>
          <a:xfrm flipH="1" rot="10800000">
            <a:off x="5312939" y="-1322581"/>
            <a:ext cx="2295354" cy="2295354"/>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72" name="Shape 272"/>
        <p:cNvGrpSpPr/>
        <p:nvPr/>
      </p:nvGrpSpPr>
      <p:grpSpPr>
        <a:xfrm>
          <a:off x="0" y="0"/>
          <a:ext cx="0" cy="0"/>
          <a:chOff x="0" y="0"/>
          <a:chExt cx="0" cy="0"/>
        </a:xfrm>
      </p:grpSpPr>
      <p:sp>
        <p:nvSpPr>
          <p:cNvPr id="273" name="Google Shape;273;p32"/>
          <p:cNvSpPr/>
          <p:nvPr/>
        </p:nvSpPr>
        <p:spPr>
          <a:xfrm>
            <a:off x="6958790" y="52675"/>
            <a:ext cx="2089150" cy="2984500"/>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4" name="Google Shape;274;p32"/>
          <p:cNvSpPr/>
          <p:nvPr/>
        </p:nvSpPr>
        <p:spPr>
          <a:xfrm>
            <a:off x="184800" y="1344925"/>
            <a:ext cx="3300413" cy="33178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2"/>
          <p:cNvSpPr/>
          <p:nvPr/>
        </p:nvSpPr>
        <p:spPr>
          <a:xfrm>
            <a:off x="6958790" y="1081375"/>
            <a:ext cx="2089150" cy="2984500"/>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22145D"/>
              </a:gs>
              <a:gs pos="100000">
                <a:srgbClr val="59078B"/>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6" name="Google Shape;276;p32"/>
          <p:cNvSpPr txBox="1"/>
          <p:nvPr/>
        </p:nvSpPr>
        <p:spPr>
          <a:xfrm>
            <a:off x="7092275" y="1830150"/>
            <a:ext cx="1822200" cy="936000"/>
          </a:xfrm>
          <a:prstGeom prst="rect">
            <a:avLst/>
          </a:prstGeom>
          <a:noFill/>
          <a:ln>
            <a:noFill/>
          </a:ln>
        </p:spPr>
        <p:txBody>
          <a:bodyPr anchorCtr="0" anchor="t" bIns="0" lIns="0" spcFirstLastPara="1" rIns="0" wrap="square" tIns="0">
            <a:spAutoFit/>
          </a:bodyPr>
          <a:lstStyle/>
          <a:p>
            <a:pPr indent="0" lvl="0" marL="0" rtl="0" algn="ctr">
              <a:lnSpc>
                <a:spcPct val="140023"/>
              </a:lnSpc>
              <a:spcBef>
                <a:spcPts val="0"/>
              </a:spcBef>
              <a:spcAft>
                <a:spcPts val="0"/>
              </a:spcAft>
              <a:buClr>
                <a:schemeClr val="dk1"/>
              </a:buClr>
              <a:buFont typeface="Arial"/>
              <a:buNone/>
            </a:pPr>
            <a:r>
              <a:rPr lang="en" sz="1600">
                <a:solidFill>
                  <a:srgbClr val="FF7E44"/>
                </a:solidFill>
                <a:latin typeface="Montserrat"/>
                <a:ea typeface="Montserrat"/>
                <a:cs typeface="Montserrat"/>
                <a:sym typeface="Montserrat"/>
              </a:rPr>
              <a:t>Subsequent Models Reduce Error!</a:t>
            </a:r>
            <a:endParaRPr sz="600"/>
          </a:p>
        </p:txBody>
      </p:sp>
      <p:cxnSp>
        <p:nvCxnSpPr>
          <p:cNvPr id="277" name="Google Shape;277;p32"/>
          <p:cNvCxnSpPr/>
          <p:nvPr/>
        </p:nvCxnSpPr>
        <p:spPr>
          <a:xfrm flipH="1" rot="10800000">
            <a:off x="2596385" y="-1238662"/>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78" name="Google Shape;278;p32"/>
          <p:cNvCxnSpPr/>
          <p:nvPr/>
        </p:nvCxnSpPr>
        <p:spPr>
          <a:xfrm flipH="1" rot="10800000">
            <a:off x="5526872" y="3323813"/>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79" name="Google Shape;279;p32"/>
          <p:cNvCxnSpPr/>
          <p:nvPr/>
        </p:nvCxnSpPr>
        <p:spPr>
          <a:xfrm flipH="1" rot="10800000">
            <a:off x="3176317" y="-1052288"/>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80" name="Google Shape;280;p32"/>
          <p:cNvCxnSpPr/>
          <p:nvPr/>
        </p:nvCxnSpPr>
        <p:spPr>
          <a:xfrm flipH="1" rot="10800000">
            <a:off x="6085855" y="3017837"/>
            <a:ext cx="2295300" cy="2295300"/>
          </a:xfrm>
          <a:prstGeom prst="straightConnector1">
            <a:avLst/>
          </a:prstGeom>
          <a:noFill/>
          <a:ln cap="flat" cmpd="sng" w="38100">
            <a:solidFill>
              <a:srgbClr val="F49E77"/>
            </a:solidFill>
            <a:prstDash val="solid"/>
            <a:round/>
            <a:headEnd len="sm" w="sm" type="none"/>
            <a:tailEnd len="sm" w="sm" type="none"/>
          </a:ln>
        </p:spPr>
      </p:cxnSp>
      <p:sp>
        <p:nvSpPr>
          <p:cNvPr id="281" name="Google Shape;281;p32"/>
          <p:cNvSpPr/>
          <p:nvPr/>
        </p:nvSpPr>
        <p:spPr>
          <a:xfrm>
            <a:off x="3573688" y="1008200"/>
            <a:ext cx="3300413" cy="33178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2" name="Google Shape;282;p32"/>
          <p:cNvSpPr/>
          <p:nvPr/>
        </p:nvSpPr>
        <p:spPr>
          <a:xfrm>
            <a:off x="3573688" y="2083525"/>
            <a:ext cx="3300413" cy="2667000"/>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22145D"/>
              </a:gs>
              <a:gs pos="100000">
                <a:srgbClr val="59078B"/>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3" name="Google Shape;283;p32"/>
          <p:cNvPicPr preferRelativeResize="0"/>
          <p:nvPr/>
        </p:nvPicPr>
        <p:blipFill rotWithShape="1">
          <a:blip r:embed="rId3">
            <a:alphaModFix/>
          </a:blip>
          <a:srcRect b="34036" l="0" r="0" t="0"/>
          <a:stretch/>
        </p:blipFill>
        <p:spPr>
          <a:xfrm>
            <a:off x="184800" y="2169775"/>
            <a:ext cx="3304200" cy="2494500"/>
          </a:xfrm>
          <a:prstGeom prst="roundRect">
            <a:avLst>
              <a:gd fmla="val 16667" name="adj"/>
            </a:avLst>
          </a:prstGeom>
          <a:noFill/>
          <a:ln>
            <a:noFill/>
          </a:ln>
        </p:spPr>
      </p:pic>
      <p:pic>
        <p:nvPicPr>
          <p:cNvPr id="284" name="Google Shape;284;p32"/>
          <p:cNvPicPr preferRelativeResize="0"/>
          <p:nvPr/>
        </p:nvPicPr>
        <p:blipFill rotWithShape="1">
          <a:blip r:embed="rId4">
            <a:alphaModFix/>
          </a:blip>
          <a:srcRect b="0" l="0" r="0" t="67161"/>
          <a:stretch/>
        </p:blipFill>
        <p:spPr>
          <a:xfrm>
            <a:off x="3571788" y="1911361"/>
            <a:ext cx="3304200" cy="12240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88" name="Shape 288"/>
        <p:cNvGrpSpPr/>
        <p:nvPr/>
      </p:nvGrpSpPr>
      <p:grpSpPr>
        <a:xfrm>
          <a:off x="0" y="0"/>
          <a:ext cx="0" cy="0"/>
          <a:chOff x="0" y="0"/>
          <a:chExt cx="0" cy="0"/>
        </a:xfrm>
      </p:grpSpPr>
      <p:sp>
        <p:nvSpPr>
          <p:cNvPr id="289" name="Google Shape;289;p33"/>
          <p:cNvSpPr txBox="1"/>
          <p:nvPr/>
        </p:nvSpPr>
        <p:spPr>
          <a:xfrm>
            <a:off x="1408938" y="563240"/>
            <a:ext cx="6326100" cy="415500"/>
          </a:xfrm>
          <a:prstGeom prst="rect">
            <a:avLst/>
          </a:prstGeom>
          <a:noFill/>
          <a:ln>
            <a:noFill/>
          </a:ln>
        </p:spPr>
        <p:txBody>
          <a:bodyPr anchorCtr="0" anchor="t" bIns="0" lIns="0" spcFirstLastPara="1" rIns="0" wrap="square" tIns="0">
            <a:spAutoFit/>
          </a:bodyPr>
          <a:lstStyle/>
          <a:p>
            <a:pPr indent="0" lvl="0" marL="0" marR="0" rtl="0" algn="ctr">
              <a:lnSpc>
                <a:spcPct val="123017"/>
              </a:lnSpc>
              <a:spcBef>
                <a:spcPts val="0"/>
              </a:spcBef>
              <a:spcAft>
                <a:spcPts val="0"/>
              </a:spcAft>
              <a:buNone/>
            </a:pPr>
            <a:r>
              <a:rPr b="1" lang="en" sz="2700">
                <a:solidFill>
                  <a:srgbClr val="FF7E44"/>
                </a:solidFill>
                <a:latin typeface="Montserrat Black"/>
                <a:ea typeface="Montserrat Black"/>
                <a:cs typeface="Montserrat Black"/>
                <a:sym typeface="Montserrat Black"/>
              </a:rPr>
              <a:t>Learning Rate</a:t>
            </a:r>
            <a:endParaRPr sz="700"/>
          </a:p>
        </p:txBody>
      </p:sp>
      <p:sp>
        <p:nvSpPr>
          <p:cNvPr id="290" name="Google Shape;290;p33"/>
          <p:cNvSpPr/>
          <p:nvPr/>
        </p:nvSpPr>
        <p:spPr>
          <a:xfrm rot="2700000">
            <a:off x="395869" y="-2224041"/>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91" name="Google Shape;291;p33"/>
          <p:cNvCxnSpPr/>
          <p:nvPr/>
        </p:nvCxnSpPr>
        <p:spPr>
          <a:xfrm flipH="1" rot="10800000">
            <a:off x="4792682" y="4316841"/>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92" name="Google Shape;292;p33"/>
          <p:cNvCxnSpPr/>
          <p:nvPr/>
        </p:nvCxnSpPr>
        <p:spPr>
          <a:xfrm flipH="1" rot="10800000">
            <a:off x="7996324" y="-1555976"/>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93" name="Google Shape;293;p33"/>
          <p:cNvCxnSpPr/>
          <p:nvPr/>
        </p:nvCxnSpPr>
        <p:spPr>
          <a:xfrm flipH="1" rot="10800000">
            <a:off x="5419471" y="316242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94" name="Google Shape;294;p33"/>
          <p:cNvCxnSpPr/>
          <p:nvPr/>
        </p:nvCxnSpPr>
        <p:spPr>
          <a:xfrm flipH="1" rot="10800000">
            <a:off x="-893076" y="3162429"/>
            <a:ext cx="2295300" cy="2295300"/>
          </a:xfrm>
          <a:prstGeom prst="straightConnector1">
            <a:avLst/>
          </a:prstGeom>
          <a:noFill/>
          <a:ln cap="flat" cmpd="sng" w="38100">
            <a:solidFill>
              <a:srgbClr val="F49E77"/>
            </a:solidFill>
            <a:prstDash val="solid"/>
            <a:round/>
            <a:headEnd len="sm" w="sm" type="none"/>
            <a:tailEnd len="sm" w="sm" type="none"/>
          </a:ln>
        </p:spPr>
      </p:cxnSp>
      <p:pic>
        <p:nvPicPr>
          <p:cNvPr id="295" name="Google Shape;295;p33"/>
          <p:cNvPicPr preferRelativeResize="0"/>
          <p:nvPr/>
        </p:nvPicPr>
        <p:blipFill rotWithShape="1">
          <a:blip r:embed="rId3">
            <a:alphaModFix/>
          </a:blip>
          <a:srcRect b="0" l="960" r="0" t="0"/>
          <a:stretch/>
        </p:blipFill>
        <p:spPr>
          <a:xfrm>
            <a:off x="1106850" y="1498025"/>
            <a:ext cx="6930300" cy="3195900"/>
          </a:xfrm>
          <a:prstGeom prst="roundRect">
            <a:avLst>
              <a:gd fmla="val 26005" name="adj"/>
            </a:avLst>
          </a:prstGeom>
          <a:noFill/>
          <a:ln>
            <a:noFill/>
          </a:ln>
        </p:spPr>
      </p:pic>
      <p:sp>
        <p:nvSpPr>
          <p:cNvPr id="296" name="Google Shape;296;p33"/>
          <p:cNvSpPr/>
          <p:nvPr/>
        </p:nvSpPr>
        <p:spPr>
          <a:xfrm rot="2700000">
            <a:off x="6659355" y="3899925"/>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300" name="Shape 300"/>
        <p:cNvGrpSpPr/>
        <p:nvPr/>
      </p:nvGrpSpPr>
      <p:grpSpPr>
        <a:xfrm>
          <a:off x="0" y="0"/>
          <a:ext cx="0" cy="0"/>
          <a:chOff x="0" y="0"/>
          <a:chExt cx="0" cy="0"/>
        </a:xfrm>
      </p:grpSpPr>
      <p:sp>
        <p:nvSpPr>
          <p:cNvPr id="301" name="Google Shape;301;p34"/>
          <p:cNvSpPr txBox="1"/>
          <p:nvPr/>
        </p:nvSpPr>
        <p:spPr>
          <a:xfrm>
            <a:off x="2218497" y="566824"/>
            <a:ext cx="4707000" cy="538800"/>
          </a:xfrm>
          <a:prstGeom prst="rect">
            <a:avLst/>
          </a:prstGeom>
          <a:noFill/>
          <a:ln>
            <a:noFill/>
          </a:ln>
        </p:spPr>
        <p:txBody>
          <a:bodyPr anchorCtr="0" anchor="t" bIns="0" lIns="0" spcFirstLastPara="1" rIns="0" wrap="square" tIns="0">
            <a:spAutoFit/>
          </a:bodyPr>
          <a:lstStyle/>
          <a:p>
            <a:pPr indent="0" lvl="0" marL="0" marR="0" rtl="0" algn="ctr">
              <a:lnSpc>
                <a:spcPct val="123003"/>
              </a:lnSpc>
              <a:spcBef>
                <a:spcPts val="0"/>
              </a:spcBef>
              <a:spcAft>
                <a:spcPts val="0"/>
              </a:spcAft>
              <a:buNone/>
            </a:pPr>
            <a:r>
              <a:rPr b="1" lang="en" sz="3500">
                <a:solidFill>
                  <a:srgbClr val="FF7E44"/>
                </a:solidFill>
                <a:latin typeface="Montserrat Black"/>
                <a:ea typeface="Montserrat Black"/>
                <a:cs typeface="Montserrat Black"/>
                <a:sym typeface="Montserrat Black"/>
              </a:rPr>
              <a:t>Tree Depth</a:t>
            </a:r>
            <a:endParaRPr sz="700"/>
          </a:p>
        </p:txBody>
      </p:sp>
      <p:sp>
        <p:nvSpPr>
          <p:cNvPr id="302" name="Google Shape;302;p34"/>
          <p:cNvSpPr/>
          <p:nvPr/>
        </p:nvSpPr>
        <p:spPr>
          <a:xfrm rot="2700000">
            <a:off x="2187537" y="2830056"/>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3" name="Google Shape;303;p34"/>
          <p:cNvSpPr txBox="1"/>
          <p:nvPr/>
        </p:nvSpPr>
        <p:spPr>
          <a:xfrm>
            <a:off x="6660193" y="4547801"/>
            <a:ext cx="2060700" cy="107700"/>
          </a:xfrm>
          <a:prstGeom prst="rect">
            <a:avLst/>
          </a:prstGeom>
          <a:noFill/>
          <a:ln>
            <a:noFill/>
          </a:ln>
        </p:spPr>
        <p:txBody>
          <a:bodyPr anchorCtr="0" anchor="t" bIns="0" lIns="0" spcFirstLastPara="1" rIns="0" wrap="square" tIns="0">
            <a:spAutoFit/>
          </a:bodyPr>
          <a:lstStyle/>
          <a:p>
            <a:pPr indent="0" lvl="0" marL="0" marR="0" rtl="0" algn="r">
              <a:lnSpc>
                <a:spcPct val="140010"/>
              </a:lnSpc>
              <a:spcBef>
                <a:spcPts val="0"/>
              </a:spcBef>
              <a:spcAft>
                <a:spcPts val="0"/>
              </a:spcAft>
              <a:buNone/>
            </a:pPr>
            <a:r>
              <a:t/>
            </a:r>
            <a:endParaRPr sz="700"/>
          </a:p>
        </p:txBody>
      </p:sp>
      <p:sp>
        <p:nvSpPr>
          <p:cNvPr id="304" name="Google Shape;304;p34"/>
          <p:cNvSpPr txBox="1"/>
          <p:nvPr/>
        </p:nvSpPr>
        <p:spPr>
          <a:xfrm>
            <a:off x="352847" y="834725"/>
            <a:ext cx="2618400" cy="107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t/>
            </a:r>
            <a:endParaRPr sz="700"/>
          </a:p>
        </p:txBody>
      </p:sp>
      <p:cxnSp>
        <p:nvCxnSpPr>
          <p:cNvPr id="305" name="Google Shape;305;p34"/>
          <p:cNvCxnSpPr/>
          <p:nvPr/>
        </p:nvCxnSpPr>
        <p:spPr>
          <a:xfrm flipH="1" rot="10800000">
            <a:off x="6660207" y="-101287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06" name="Google Shape;306;p34"/>
          <p:cNvCxnSpPr/>
          <p:nvPr/>
        </p:nvCxnSpPr>
        <p:spPr>
          <a:xfrm flipH="1" rot="10800000">
            <a:off x="-727327" y="410439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07" name="Google Shape;307;p34"/>
          <p:cNvCxnSpPr/>
          <p:nvPr/>
        </p:nvCxnSpPr>
        <p:spPr>
          <a:xfrm flipH="1" rot="10800000">
            <a:off x="6848207" y="-1867183"/>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08" name="Google Shape;308;p34"/>
          <p:cNvCxnSpPr/>
          <p:nvPr/>
        </p:nvCxnSpPr>
        <p:spPr>
          <a:xfrm flipH="1" rot="10800000">
            <a:off x="-539326" y="3250096"/>
            <a:ext cx="2295300" cy="2295300"/>
          </a:xfrm>
          <a:prstGeom prst="straightConnector1">
            <a:avLst/>
          </a:prstGeom>
          <a:noFill/>
          <a:ln cap="flat" cmpd="sng" w="38100">
            <a:solidFill>
              <a:srgbClr val="F49E77"/>
            </a:solidFill>
            <a:prstDash val="solid"/>
            <a:round/>
            <a:headEnd len="sm" w="sm" type="none"/>
            <a:tailEnd len="sm" w="sm" type="none"/>
          </a:ln>
        </p:spPr>
      </p:cxnSp>
      <p:sp>
        <p:nvSpPr>
          <p:cNvPr id="309" name="Google Shape;309;p34"/>
          <p:cNvSpPr/>
          <p:nvPr/>
        </p:nvSpPr>
        <p:spPr>
          <a:xfrm rot="2700000">
            <a:off x="8328005" y="-1129687"/>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10" name="Google Shape;310;p34"/>
          <p:cNvPicPr preferRelativeResize="0"/>
          <p:nvPr/>
        </p:nvPicPr>
        <p:blipFill>
          <a:blip r:embed="rId3">
            <a:alphaModFix/>
          </a:blip>
          <a:stretch>
            <a:fillRect/>
          </a:stretch>
        </p:blipFill>
        <p:spPr>
          <a:xfrm>
            <a:off x="740388" y="1768688"/>
            <a:ext cx="7663200" cy="2419500"/>
          </a:xfrm>
          <a:prstGeom prst="roundRect">
            <a:avLst>
              <a:gd fmla="val 36510"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314" name="Shape 314"/>
        <p:cNvGrpSpPr/>
        <p:nvPr/>
      </p:nvGrpSpPr>
      <p:grpSpPr>
        <a:xfrm>
          <a:off x="0" y="0"/>
          <a:ext cx="0" cy="0"/>
          <a:chOff x="0" y="0"/>
          <a:chExt cx="0" cy="0"/>
        </a:xfrm>
      </p:grpSpPr>
      <p:sp>
        <p:nvSpPr>
          <p:cNvPr id="315" name="Google Shape;315;p35"/>
          <p:cNvSpPr/>
          <p:nvPr/>
        </p:nvSpPr>
        <p:spPr>
          <a:xfrm rot="2700000">
            <a:off x="6659355" y="3899925"/>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35"/>
          <p:cNvSpPr txBox="1"/>
          <p:nvPr/>
        </p:nvSpPr>
        <p:spPr>
          <a:xfrm>
            <a:off x="365092" y="372413"/>
            <a:ext cx="8261400" cy="538800"/>
          </a:xfrm>
          <a:prstGeom prst="rect">
            <a:avLst/>
          </a:prstGeom>
          <a:noFill/>
          <a:ln>
            <a:noFill/>
          </a:ln>
        </p:spPr>
        <p:txBody>
          <a:bodyPr anchorCtr="0" anchor="t" bIns="0" lIns="0" spcFirstLastPara="1" rIns="0" wrap="square" tIns="0">
            <a:spAutoFit/>
          </a:bodyPr>
          <a:lstStyle/>
          <a:p>
            <a:pPr indent="0" lvl="0" marL="0" marR="0" rtl="0" algn="l">
              <a:lnSpc>
                <a:spcPct val="123003"/>
              </a:lnSpc>
              <a:spcBef>
                <a:spcPts val="0"/>
              </a:spcBef>
              <a:spcAft>
                <a:spcPts val="0"/>
              </a:spcAft>
              <a:buNone/>
            </a:pPr>
            <a:r>
              <a:rPr b="1" lang="en" sz="3500">
                <a:solidFill>
                  <a:srgbClr val="FF7E44"/>
                </a:solidFill>
                <a:latin typeface="Montserrat Black"/>
                <a:ea typeface="Montserrat Black"/>
                <a:cs typeface="Montserrat Black"/>
                <a:sym typeface="Montserrat Black"/>
              </a:rPr>
              <a:t>Variable Importance in Model</a:t>
            </a:r>
            <a:endParaRPr sz="700"/>
          </a:p>
        </p:txBody>
      </p:sp>
      <p:sp>
        <p:nvSpPr>
          <p:cNvPr id="317" name="Google Shape;317;p35"/>
          <p:cNvSpPr txBox="1"/>
          <p:nvPr/>
        </p:nvSpPr>
        <p:spPr>
          <a:xfrm>
            <a:off x="440069" y="4128275"/>
            <a:ext cx="2825100" cy="2772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800">
                <a:solidFill>
                  <a:srgbClr val="FF7E44"/>
                </a:solidFill>
                <a:latin typeface="Montserrat"/>
                <a:ea typeface="Montserrat"/>
                <a:cs typeface="Montserrat"/>
                <a:sym typeface="Montserrat"/>
              </a:rPr>
              <a:t>With </a:t>
            </a:r>
            <a:r>
              <a:rPr i="1" lang="en" sz="1800">
                <a:solidFill>
                  <a:srgbClr val="FF7E44"/>
                </a:solidFill>
                <a:latin typeface="Montserrat"/>
                <a:ea typeface="Montserrat"/>
                <a:cs typeface="Montserrat"/>
                <a:sym typeface="Montserrat"/>
              </a:rPr>
              <a:t>logtotalmedia</a:t>
            </a:r>
            <a:endParaRPr i="1" sz="1800"/>
          </a:p>
        </p:txBody>
      </p:sp>
      <p:sp>
        <p:nvSpPr>
          <p:cNvPr id="318" name="Google Shape;318;p35"/>
          <p:cNvSpPr txBox="1"/>
          <p:nvPr/>
        </p:nvSpPr>
        <p:spPr>
          <a:xfrm>
            <a:off x="4747175" y="1237000"/>
            <a:ext cx="3043800" cy="2772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1800">
                <a:solidFill>
                  <a:srgbClr val="FF7E44"/>
                </a:solidFill>
                <a:latin typeface="Montserrat"/>
                <a:ea typeface="Montserrat"/>
                <a:cs typeface="Montserrat"/>
                <a:sym typeface="Montserrat"/>
              </a:rPr>
              <a:t>Without </a:t>
            </a:r>
            <a:r>
              <a:rPr i="1" lang="en" sz="1800">
                <a:solidFill>
                  <a:srgbClr val="FF7E44"/>
                </a:solidFill>
                <a:latin typeface="Montserrat"/>
                <a:ea typeface="Montserrat"/>
                <a:cs typeface="Montserrat"/>
                <a:sym typeface="Montserrat"/>
              </a:rPr>
              <a:t>logtotalmedia</a:t>
            </a:r>
            <a:endParaRPr i="1" sz="1800"/>
          </a:p>
        </p:txBody>
      </p:sp>
      <p:sp>
        <p:nvSpPr>
          <p:cNvPr id="319" name="Google Shape;319;p35"/>
          <p:cNvSpPr/>
          <p:nvPr/>
        </p:nvSpPr>
        <p:spPr>
          <a:xfrm rot="2700000">
            <a:off x="7863469" y="-2224041"/>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20" name="Google Shape;320;p35"/>
          <p:cNvCxnSpPr/>
          <p:nvPr/>
        </p:nvCxnSpPr>
        <p:spPr>
          <a:xfrm flipH="1" rot="10800000">
            <a:off x="4716482" y="4393041"/>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21" name="Google Shape;321;p35"/>
          <p:cNvCxnSpPr/>
          <p:nvPr/>
        </p:nvCxnSpPr>
        <p:spPr>
          <a:xfrm flipH="1" rot="10800000">
            <a:off x="5419471" y="3162429"/>
            <a:ext cx="2295300" cy="2295300"/>
          </a:xfrm>
          <a:prstGeom prst="straightConnector1">
            <a:avLst/>
          </a:prstGeom>
          <a:noFill/>
          <a:ln cap="flat" cmpd="sng" w="38100">
            <a:solidFill>
              <a:srgbClr val="F49E77"/>
            </a:solidFill>
            <a:prstDash val="solid"/>
            <a:round/>
            <a:headEnd len="sm" w="sm" type="none"/>
            <a:tailEnd len="sm" w="sm" type="none"/>
          </a:ln>
        </p:spPr>
      </p:cxnSp>
      <p:pic>
        <p:nvPicPr>
          <p:cNvPr id="322" name="Google Shape;322;p35"/>
          <p:cNvPicPr preferRelativeResize="0"/>
          <p:nvPr/>
        </p:nvPicPr>
        <p:blipFill rotWithShape="1">
          <a:blip r:embed="rId3">
            <a:alphaModFix/>
          </a:blip>
          <a:srcRect b="28063" l="25640" r="23211" t="17231"/>
          <a:stretch/>
        </p:blipFill>
        <p:spPr>
          <a:xfrm>
            <a:off x="341869" y="1185957"/>
            <a:ext cx="3998100" cy="2772900"/>
          </a:xfrm>
          <a:prstGeom prst="roundRect">
            <a:avLst>
              <a:gd fmla="val 29268" name="adj"/>
            </a:avLst>
          </a:prstGeom>
          <a:noFill/>
          <a:ln>
            <a:noFill/>
          </a:ln>
        </p:spPr>
      </p:pic>
      <p:pic>
        <p:nvPicPr>
          <p:cNvPr id="323" name="Google Shape;323;p35"/>
          <p:cNvPicPr preferRelativeResize="0"/>
          <p:nvPr/>
        </p:nvPicPr>
        <p:blipFill rotWithShape="1">
          <a:blip r:embed="rId4">
            <a:alphaModFix/>
          </a:blip>
          <a:srcRect b="15899" l="26551" r="23247" t="30403"/>
          <a:stretch/>
        </p:blipFill>
        <p:spPr>
          <a:xfrm>
            <a:off x="4720476" y="1635735"/>
            <a:ext cx="3998100" cy="2772900"/>
          </a:xfrm>
          <a:prstGeom prst="roundRect">
            <a:avLst>
              <a:gd fmla="val 29268"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327" name="Shape 327"/>
        <p:cNvGrpSpPr/>
        <p:nvPr/>
      </p:nvGrpSpPr>
      <p:grpSpPr>
        <a:xfrm>
          <a:off x="0" y="0"/>
          <a:ext cx="0" cy="0"/>
          <a:chOff x="0" y="0"/>
          <a:chExt cx="0" cy="0"/>
        </a:xfrm>
      </p:grpSpPr>
      <p:cxnSp>
        <p:nvCxnSpPr>
          <p:cNvPr id="328" name="Google Shape;328;p36"/>
          <p:cNvCxnSpPr/>
          <p:nvPr/>
        </p:nvCxnSpPr>
        <p:spPr>
          <a:xfrm flipH="1" rot="10800000">
            <a:off x="2629634" y="399587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29" name="Google Shape;329;p36"/>
          <p:cNvCxnSpPr/>
          <p:nvPr/>
        </p:nvCxnSpPr>
        <p:spPr>
          <a:xfrm flipH="1" rot="10800000">
            <a:off x="4949875" y="-16811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30" name="Google Shape;330;p36"/>
          <p:cNvCxnSpPr/>
          <p:nvPr/>
        </p:nvCxnSpPr>
        <p:spPr>
          <a:xfrm flipH="1" rot="10800000">
            <a:off x="5236739" y="-1246328"/>
            <a:ext cx="2295300" cy="2295300"/>
          </a:xfrm>
          <a:prstGeom prst="straightConnector1">
            <a:avLst/>
          </a:prstGeom>
          <a:noFill/>
          <a:ln cap="flat" cmpd="sng" w="38100">
            <a:solidFill>
              <a:srgbClr val="F49E77"/>
            </a:solidFill>
            <a:prstDash val="solid"/>
            <a:round/>
            <a:headEnd len="sm" w="sm" type="none"/>
            <a:tailEnd len="sm" w="sm" type="none"/>
          </a:ln>
        </p:spPr>
      </p:cxnSp>
      <p:sp>
        <p:nvSpPr>
          <p:cNvPr id="331" name="Google Shape;331;p36"/>
          <p:cNvSpPr/>
          <p:nvPr/>
        </p:nvSpPr>
        <p:spPr>
          <a:xfrm rot="2700000">
            <a:off x="-52831" y="1945505"/>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6"/>
          <p:cNvSpPr/>
          <p:nvPr/>
        </p:nvSpPr>
        <p:spPr>
          <a:xfrm rot="2700000">
            <a:off x="8100072" y="-1874299"/>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3" name="Google Shape;333;p36"/>
          <p:cNvSpPr txBox="1"/>
          <p:nvPr/>
        </p:nvSpPr>
        <p:spPr>
          <a:xfrm>
            <a:off x="7330725" y="3444663"/>
            <a:ext cx="1720200" cy="14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4000">
                <a:solidFill>
                  <a:srgbClr val="FF7E44"/>
                </a:solidFill>
                <a:latin typeface="Montserrat Black"/>
                <a:ea typeface="Montserrat Black"/>
                <a:cs typeface="Montserrat Black"/>
                <a:sym typeface="Montserrat Black"/>
              </a:rPr>
              <a:t>PDPs</a:t>
            </a:r>
            <a:endParaRPr b="1" sz="4000">
              <a:solidFill>
                <a:srgbClr val="FF7E44"/>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None/>
            </a:pPr>
            <a:r>
              <a:rPr b="1" lang="en" sz="1800">
                <a:solidFill>
                  <a:srgbClr val="FF7E44"/>
                </a:solidFill>
                <a:latin typeface="Montserrat Black"/>
                <a:ea typeface="Montserrat Black"/>
                <a:cs typeface="Montserrat Black"/>
                <a:sym typeface="Montserrat Black"/>
              </a:rPr>
              <a:t>(Partial Dependence Plots)</a:t>
            </a:r>
            <a:endParaRPr b="1" sz="1800">
              <a:solidFill>
                <a:srgbClr val="FF7E44"/>
              </a:solidFill>
              <a:latin typeface="Montserrat Black"/>
              <a:ea typeface="Montserrat Black"/>
              <a:cs typeface="Montserrat Black"/>
              <a:sym typeface="Montserrat Black"/>
            </a:endParaRPr>
          </a:p>
        </p:txBody>
      </p:sp>
      <p:pic>
        <p:nvPicPr>
          <p:cNvPr id="334" name="Google Shape;334;p36"/>
          <p:cNvPicPr preferRelativeResize="0"/>
          <p:nvPr/>
        </p:nvPicPr>
        <p:blipFill rotWithShape="1">
          <a:blip r:embed="rId3">
            <a:alphaModFix/>
          </a:blip>
          <a:srcRect b="18526" l="21242" r="19652" t="26679"/>
          <a:stretch/>
        </p:blipFill>
        <p:spPr>
          <a:xfrm>
            <a:off x="144475" y="453275"/>
            <a:ext cx="7100700" cy="4114200"/>
          </a:xfrm>
          <a:prstGeom prst="roundRect">
            <a:avLst>
              <a:gd fmla="val 33962"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338" name="Shape 338"/>
        <p:cNvGrpSpPr/>
        <p:nvPr/>
      </p:nvGrpSpPr>
      <p:grpSpPr>
        <a:xfrm>
          <a:off x="0" y="0"/>
          <a:ext cx="0" cy="0"/>
          <a:chOff x="0" y="0"/>
          <a:chExt cx="0" cy="0"/>
        </a:xfrm>
      </p:grpSpPr>
      <p:sp>
        <p:nvSpPr>
          <p:cNvPr id="339" name="Google Shape;339;p3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57" l="0" r="0" t="-9258"/>
            </a:stretch>
          </a:blipFill>
          <a:ln>
            <a:noFill/>
          </a:ln>
        </p:spPr>
      </p:sp>
      <p:pic>
        <p:nvPicPr>
          <p:cNvPr id="340" name="Google Shape;340;p37"/>
          <p:cNvPicPr preferRelativeResize="0"/>
          <p:nvPr/>
        </p:nvPicPr>
        <p:blipFill>
          <a:blip r:embed="rId4">
            <a:alphaModFix/>
          </a:blip>
          <a:stretch>
            <a:fillRect/>
          </a:stretch>
        </p:blipFill>
        <p:spPr>
          <a:xfrm>
            <a:off x="-175" y="-18924"/>
            <a:ext cx="9144000" cy="6095991"/>
          </a:xfrm>
          <a:prstGeom prst="rect">
            <a:avLst/>
          </a:prstGeom>
          <a:noFill/>
          <a:ln>
            <a:noFill/>
          </a:ln>
        </p:spPr>
      </p:pic>
      <p:pic>
        <p:nvPicPr>
          <p:cNvPr id="341" name="Google Shape;341;p37"/>
          <p:cNvPicPr preferRelativeResize="0"/>
          <p:nvPr/>
        </p:nvPicPr>
        <p:blipFill>
          <a:blip r:embed="rId5">
            <a:alphaModFix/>
          </a:blip>
          <a:stretch>
            <a:fillRect/>
          </a:stretch>
        </p:blipFill>
        <p:spPr>
          <a:xfrm>
            <a:off x="0" y="-735825"/>
            <a:ext cx="9144000" cy="6858000"/>
          </a:xfrm>
          <a:prstGeom prst="rect">
            <a:avLst/>
          </a:prstGeom>
          <a:noFill/>
          <a:ln>
            <a:noFill/>
          </a:ln>
        </p:spPr>
      </p:pic>
      <p:grpSp>
        <p:nvGrpSpPr>
          <p:cNvPr id="342" name="Google Shape;342;p37"/>
          <p:cNvGrpSpPr/>
          <p:nvPr/>
        </p:nvGrpSpPr>
        <p:grpSpPr>
          <a:xfrm rot="-5400000">
            <a:off x="1955043" y="-2045456"/>
            <a:ext cx="5143500" cy="9234411"/>
            <a:chOff x="0" y="-47625"/>
            <a:chExt cx="2709333" cy="4864217"/>
          </a:xfrm>
        </p:grpSpPr>
        <p:sp>
          <p:nvSpPr>
            <p:cNvPr id="343" name="Google Shape;343;p37"/>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344" name="Google Shape;344;p37"/>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5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5" name="Google Shape;345;p37"/>
          <p:cNvSpPr/>
          <p:nvPr/>
        </p:nvSpPr>
        <p:spPr>
          <a:xfrm rot="2700000">
            <a:off x="-1613720" y="1062242"/>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6" name="Google Shape;346;p37"/>
          <p:cNvSpPr/>
          <p:nvPr/>
        </p:nvSpPr>
        <p:spPr>
          <a:xfrm rot="2700000">
            <a:off x="6190046" y="3731378"/>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47" name="Google Shape;347;p37"/>
          <p:cNvCxnSpPr/>
          <p:nvPr/>
        </p:nvCxnSpPr>
        <p:spPr>
          <a:xfrm flipH="1" rot="10800000">
            <a:off x="4773535" y="3726557"/>
            <a:ext cx="2295354" cy="2295354"/>
          </a:xfrm>
          <a:prstGeom prst="straightConnector1">
            <a:avLst/>
          </a:prstGeom>
          <a:noFill/>
          <a:ln cap="flat" cmpd="sng" w="38100">
            <a:solidFill>
              <a:srgbClr val="F49E77"/>
            </a:solidFill>
            <a:prstDash val="solid"/>
            <a:round/>
            <a:headEnd len="sm" w="sm" type="none"/>
            <a:tailEnd len="sm" w="sm" type="none"/>
          </a:ln>
        </p:spPr>
      </p:cxnSp>
      <p:cxnSp>
        <p:nvCxnSpPr>
          <p:cNvPr id="348" name="Google Shape;348;p37"/>
          <p:cNvCxnSpPr/>
          <p:nvPr/>
        </p:nvCxnSpPr>
        <p:spPr>
          <a:xfrm flipH="1" rot="10800000">
            <a:off x="5366899" y="3368094"/>
            <a:ext cx="2295354" cy="2295354"/>
          </a:xfrm>
          <a:prstGeom prst="straightConnector1">
            <a:avLst/>
          </a:prstGeom>
          <a:noFill/>
          <a:ln cap="flat" cmpd="sng" w="38100">
            <a:solidFill>
              <a:srgbClr val="F49E77"/>
            </a:solidFill>
            <a:prstDash val="solid"/>
            <a:round/>
            <a:headEnd len="sm" w="sm" type="none"/>
            <a:tailEnd len="sm" w="sm" type="none"/>
          </a:ln>
        </p:spPr>
      </p:cxnSp>
      <p:sp>
        <p:nvSpPr>
          <p:cNvPr id="349" name="Google Shape;349;p37"/>
          <p:cNvSpPr txBox="1"/>
          <p:nvPr/>
        </p:nvSpPr>
        <p:spPr>
          <a:xfrm>
            <a:off x="1504805" y="1783606"/>
            <a:ext cx="6990300" cy="1000500"/>
          </a:xfrm>
          <a:prstGeom prst="rect">
            <a:avLst/>
          </a:prstGeom>
          <a:noFill/>
          <a:ln>
            <a:noFill/>
          </a:ln>
        </p:spPr>
        <p:txBody>
          <a:bodyPr anchorCtr="0" anchor="t" bIns="0" lIns="0" spcFirstLastPara="1" rIns="0" wrap="square" tIns="0">
            <a:spAutoFit/>
          </a:bodyPr>
          <a:lstStyle/>
          <a:p>
            <a:pPr indent="0" lvl="0" marL="0" marR="0" rtl="0" algn="l">
              <a:lnSpc>
                <a:spcPct val="123001"/>
              </a:lnSpc>
              <a:spcBef>
                <a:spcPts val="0"/>
              </a:spcBef>
              <a:spcAft>
                <a:spcPts val="0"/>
              </a:spcAft>
              <a:buNone/>
            </a:pPr>
            <a:r>
              <a:rPr b="1" lang="en" sz="6500">
                <a:solidFill>
                  <a:srgbClr val="FF7E44"/>
                </a:solidFill>
                <a:latin typeface="Montserrat Black"/>
                <a:ea typeface="Montserrat Black"/>
                <a:cs typeface="Montserrat Black"/>
                <a:sym typeface="Montserrat Black"/>
              </a:rPr>
              <a:t>Conclusion</a:t>
            </a:r>
            <a:endParaRPr sz="700"/>
          </a:p>
        </p:txBody>
      </p:sp>
      <p:sp>
        <p:nvSpPr>
          <p:cNvPr id="350" name="Google Shape;350;p37"/>
          <p:cNvSpPr txBox="1"/>
          <p:nvPr/>
        </p:nvSpPr>
        <p:spPr>
          <a:xfrm>
            <a:off x="262352" y="1648979"/>
            <a:ext cx="1242453" cy="1208481"/>
          </a:xfrm>
          <a:prstGeom prst="rect">
            <a:avLst/>
          </a:prstGeom>
          <a:noFill/>
          <a:ln>
            <a:noFill/>
          </a:ln>
        </p:spPr>
        <p:txBody>
          <a:bodyPr anchorCtr="0" anchor="t" bIns="0" lIns="0" spcFirstLastPara="1" rIns="0" wrap="square" tIns="0">
            <a:spAutoFit/>
          </a:bodyPr>
          <a:lstStyle/>
          <a:p>
            <a:pPr indent="0" lvl="0" marL="0" marR="0" rtl="0" algn="l">
              <a:lnSpc>
                <a:spcPct val="123014"/>
              </a:lnSpc>
              <a:spcBef>
                <a:spcPts val="0"/>
              </a:spcBef>
              <a:spcAft>
                <a:spcPts val="0"/>
              </a:spcAft>
              <a:buNone/>
            </a:pPr>
            <a:r>
              <a:rPr b="1" i="0" lang="en" sz="7800" u="none" cap="none" strike="noStrike">
                <a:solidFill>
                  <a:srgbClr val="FFFFFF"/>
                </a:solidFill>
                <a:latin typeface="Montserrat Black"/>
                <a:ea typeface="Montserrat Black"/>
                <a:cs typeface="Montserrat Black"/>
                <a:sym typeface="Montserrat Black"/>
              </a:rPr>
              <a:t>3.</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354" name="Shape 354"/>
        <p:cNvGrpSpPr/>
        <p:nvPr/>
      </p:nvGrpSpPr>
      <p:grpSpPr>
        <a:xfrm>
          <a:off x="0" y="0"/>
          <a:ext cx="0" cy="0"/>
          <a:chOff x="0" y="0"/>
          <a:chExt cx="0" cy="0"/>
        </a:xfrm>
      </p:grpSpPr>
      <p:sp>
        <p:nvSpPr>
          <p:cNvPr id="355" name="Google Shape;355;p38"/>
          <p:cNvSpPr/>
          <p:nvPr/>
        </p:nvSpPr>
        <p:spPr>
          <a:xfrm rot="2700000">
            <a:off x="-52831" y="1945505"/>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6" name="Google Shape;356;p38"/>
          <p:cNvSpPr/>
          <p:nvPr/>
        </p:nvSpPr>
        <p:spPr>
          <a:xfrm rot="2700000">
            <a:off x="8541947" y="-2316199"/>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57" name="Google Shape;357;p38"/>
          <p:cNvCxnSpPr/>
          <p:nvPr/>
        </p:nvCxnSpPr>
        <p:spPr>
          <a:xfrm flipH="1" rot="10800000">
            <a:off x="2629634" y="399587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358" name="Google Shape;358;p38"/>
          <p:cNvCxnSpPr/>
          <p:nvPr/>
        </p:nvCxnSpPr>
        <p:spPr>
          <a:xfrm flipH="1" rot="10800000">
            <a:off x="5312939" y="-1322528"/>
            <a:ext cx="2295300" cy="2295300"/>
          </a:xfrm>
          <a:prstGeom prst="straightConnector1">
            <a:avLst/>
          </a:prstGeom>
          <a:noFill/>
          <a:ln cap="flat" cmpd="sng" w="38100">
            <a:solidFill>
              <a:srgbClr val="F49E77"/>
            </a:solidFill>
            <a:prstDash val="solid"/>
            <a:round/>
            <a:headEnd len="sm" w="sm" type="none"/>
            <a:tailEnd len="sm" w="sm" type="none"/>
          </a:ln>
        </p:spPr>
      </p:cxnSp>
      <p:pic>
        <p:nvPicPr>
          <p:cNvPr id="359" name="Google Shape;359;p38"/>
          <p:cNvPicPr preferRelativeResize="0"/>
          <p:nvPr/>
        </p:nvPicPr>
        <p:blipFill rotWithShape="1">
          <a:blip r:embed="rId3">
            <a:alphaModFix amt="90000"/>
          </a:blip>
          <a:srcRect b="0" l="7133" r="7133" t="0"/>
          <a:stretch/>
        </p:blipFill>
        <p:spPr>
          <a:xfrm>
            <a:off x="1623450" y="531450"/>
            <a:ext cx="5897100" cy="4080600"/>
          </a:xfrm>
          <a:prstGeom prst="roundRect">
            <a:avLst>
              <a:gd fmla="val 41934" name="adj"/>
            </a:avLst>
          </a:prstGeom>
          <a:noFill/>
          <a:ln>
            <a:noFill/>
          </a:ln>
        </p:spPr>
      </p:pic>
      <p:sp>
        <p:nvSpPr>
          <p:cNvPr id="360" name="Google Shape;360;p38"/>
          <p:cNvSpPr txBox="1"/>
          <p:nvPr/>
        </p:nvSpPr>
        <p:spPr>
          <a:xfrm>
            <a:off x="3460498" y="1032447"/>
            <a:ext cx="2223000" cy="3078600"/>
          </a:xfrm>
          <a:prstGeom prst="rect">
            <a:avLst/>
          </a:prstGeom>
          <a:noFill/>
          <a:ln>
            <a:noFill/>
          </a:ln>
        </p:spPr>
        <p:txBody>
          <a:bodyPr anchorCtr="0" anchor="t" bIns="0" lIns="0" spcFirstLastPara="1" rIns="0" wrap="square" tIns="0">
            <a:spAutoFit/>
          </a:bodyPr>
          <a:lstStyle/>
          <a:p>
            <a:pPr indent="0" lvl="0" marL="0" marR="0" rtl="0" algn="ctr">
              <a:lnSpc>
                <a:spcPct val="123014"/>
              </a:lnSpc>
              <a:spcBef>
                <a:spcPts val="0"/>
              </a:spcBef>
              <a:spcAft>
                <a:spcPts val="0"/>
              </a:spcAft>
              <a:buNone/>
            </a:pPr>
            <a:r>
              <a:rPr b="1" lang="en" sz="20000">
                <a:solidFill>
                  <a:srgbClr val="FFD7AD"/>
                </a:solidFill>
                <a:latin typeface="Montserrat Black"/>
                <a:ea typeface="Montserrat Black"/>
                <a:cs typeface="Montserrat Black"/>
                <a:sym typeface="Montserrat Black"/>
              </a:rPr>
              <a:t>?</a:t>
            </a:r>
            <a:endParaRPr sz="20000">
              <a:solidFill>
                <a:srgbClr val="FFD7A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165" name="Shape 165"/>
        <p:cNvGrpSpPr/>
        <p:nvPr/>
      </p:nvGrpSpPr>
      <p:grpSpPr>
        <a:xfrm>
          <a:off x="0" y="0"/>
          <a:ext cx="0" cy="0"/>
          <a:chOff x="0" y="0"/>
          <a:chExt cx="0" cy="0"/>
        </a:xfrm>
      </p:grpSpPr>
      <p:sp>
        <p:nvSpPr>
          <p:cNvPr id="166" name="Google Shape;166;p24"/>
          <p:cNvSpPr/>
          <p:nvPr/>
        </p:nvSpPr>
        <p:spPr>
          <a:xfrm>
            <a:off x="0" y="-199245"/>
            <a:ext cx="9144000" cy="6092190"/>
          </a:xfrm>
          <a:custGeom>
            <a:rect b="b" l="l" r="r" t="t"/>
            <a:pathLst>
              <a:path extrusionOk="0" h="12184380" w="18288000">
                <a:moveTo>
                  <a:pt x="0" y="0"/>
                </a:moveTo>
                <a:lnTo>
                  <a:pt x="18288000" y="0"/>
                </a:lnTo>
                <a:lnTo>
                  <a:pt x="18288000" y="12184380"/>
                </a:lnTo>
                <a:lnTo>
                  <a:pt x="0" y="12184380"/>
                </a:lnTo>
                <a:lnTo>
                  <a:pt x="0" y="0"/>
                </a:lnTo>
                <a:close/>
              </a:path>
            </a:pathLst>
          </a:custGeom>
          <a:blipFill rotWithShape="1">
            <a:blip r:embed="rId3">
              <a:alphaModFix/>
            </a:blip>
            <a:stretch>
              <a:fillRect b="0" l="0" r="0" t="0"/>
            </a:stretch>
          </a:blipFill>
          <a:ln>
            <a:noFill/>
          </a:ln>
        </p:spPr>
      </p:sp>
      <p:pic>
        <p:nvPicPr>
          <p:cNvPr id="167" name="Google Shape;167;p24"/>
          <p:cNvPicPr preferRelativeResize="0"/>
          <p:nvPr/>
        </p:nvPicPr>
        <p:blipFill>
          <a:blip r:embed="rId4">
            <a:alphaModFix/>
          </a:blip>
          <a:stretch>
            <a:fillRect/>
          </a:stretch>
        </p:blipFill>
        <p:spPr>
          <a:xfrm>
            <a:off x="0" y="29021"/>
            <a:ext cx="9144003" cy="5085458"/>
          </a:xfrm>
          <a:prstGeom prst="rect">
            <a:avLst/>
          </a:prstGeom>
          <a:noFill/>
          <a:ln>
            <a:noFill/>
          </a:ln>
        </p:spPr>
      </p:pic>
      <p:grpSp>
        <p:nvGrpSpPr>
          <p:cNvPr id="168" name="Google Shape;168;p24"/>
          <p:cNvGrpSpPr/>
          <p:nvPr/>
        </p:nvGrpSpPr>
        <p:grpSpPr>
          <a:xfrm rot="-5400000">
            <a:off x="1955043" y="-2045456"/>
            <a:ext cx="5143500" cy="9234411"/>
            <a:chOff x="0" y="-47625"/>
            <a:chExt cx="2709333" cy="4864217"/>
          </a:xfrm>
        </p:grpSpPr>
        <p:sp>
          <p:nvSpPr>
            <p:cNvPr id="169" name="Google Shape;169;p24"/>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170" name="Google Shape;170;p24"/>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5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1" name="Google Shape;171;p24"/>
          <p:cNvSpPr/>
          <p:nvPr/>
        </p:nvSpPr>
        <p:spPr>
          <a:xfrm rot="2700000">
            <a:off x="-1613720" y="1062242"/>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24"/>
          <p:cNvSpPr txBox="1"/>
          <p:nvPr/>
        </p:nvSpPr>
        <p:spPr>
          <a:xfrm>
            <a:off x="1498130" y="1571931"/>
            <a:ext cx="65211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000" u="none" cap="none" strike="noStrike">
                <a:solidFill>
                  <a:srgbClr val="FF7E44"/>
                </a:solidFill>
                <a:latin typeface="Montserrat Black"/>
                <a:ea typeface="Montserrat Black"/>
                <a:cs typeface="Montserrat Black"/>
                <a:sym typeface="Montserrat Black"/>
              </a:rPr>
              <a:t>Introduction + D</a:t>
            </a:r>
            <a:r>
              <a:rPr b="1" lang="en" sz="6000">
                <a:solidFill>
                  <a:srgbClr val="FF7E44"/>
                </a:solidFill>
                <a:latin typeface="Montserrat Black"/>
                <a:ea typeface="Montserrat Black"/>
                <a:cs typeface="Montserrat Black"/>
                <a:sym typeface="Montserrat Black"/>
              </a:rPr>
              <a:t>ata</a:t>
            </a:r>
            <a:endParaRPr sz="200"/>
          </a:p>
        </p:txBody>
      </p:sp>
      <p:sp>
        <p:nvSpPr>
          <p:cNvPr id="173" name="Google Shape;173;p24"/>
          <p:cNvSpPr txBox="1"/>
          <p:nvPr/>
        </p:nvSpPr>
        <p:spPr>
          <a:xfrm>
            <a:off x="259134" y="1637151"/>
            <a:ext cx="985715" cy="1208481"/>
          </a:xfrm>
          <a:prstGeom prst="rect">
            <a:avLst/>
          </a:prstGeom>
          <a:noFill/>
          <a:ln>
            <a:noFill/>
          </a:ln>
        </p:spPr>
        <p:txBody>
          <a:bodyPr anchorCtr="0" anchor="t" bIns="0" lIns="0" spcFirstLastPara="1" rIns="0" wrap="square" tIns="0">
            <a:spAutoFit/>
          </a:bodyPr>
          <a:lstStyle/>
          <a:p>
            <a:pPr indent="0" lvl="0" marL="0" marR="0" rtl="0" algn="l">
              <a:lnSpc>
                <a:spcPct val="123008"/>
              </a:lnSpc>
              <a:spcBef>
                <a:spcPts val="0"/>
              </a:spcBef>
              <a:spcAft>
                <a:spcPts val="0"/>
              </a:spcAft>
              <a:buNone/>
            </a:pPr>
            <a:r>
              <a:rPr b="1" i="0" lang="en" sz="7800" u="none" cap="none" strike="noStrike">
                <a:solidFill>
                  <a:srgbClr val="FFFFFF"/>
                </a:solidFill>
                <a:latin typeface="Montserrat Black"/>
                <a:ea typeface="Montserrat Black"/>
                <a:cs typeface="Montserrat Black"/>
                <a:sym typeface="Montserrat Black"/>
              </a:rPr>
              <a:t>1.</a:t>
            </a:r>
            <a:endParaRPr sz="700"/>
          </a:p>
        </p:txBody>
      </p:sp>
      <p:sp>
        <p:nvSpPr>
          <p:cNvPr id="174" name="Google Shape;174;p24"/>
          <p:cNvSpPr/>
          <p:nvPr/>
        </p:nvSpPr>
        <p:spPr>
          <a:xfrm rot="2700000">
            <a:off x="7565544" y="-1643772"/>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75" name="Google Shape;175;p24"/>
          <p:cNvCxnSpPr/>
          <p:nvPr/>
        </p:nvCxnSpPr>
        <p:spPr>
          <a:xfrm flipH="1" rot="10800000">
            <a:off x="5723879" y="-1227174"/>
            <a:ext cx="2295354" cy="2295354"/>
          </a:xfrm>
          <a:prstGeom prst="straightConnector1">
            <a:avLst/>
          </a:prstGeom>
          <a:noFill/>
          <a:ln cap="flat" cmpd="sng" w="38100">
            <a:solidFill>
              <a:srgbClr val="F49E77"/>
            </a:solidFill>
            <a:prstDash val="solid"/>
            <a:round/>
            <a:headEnd len="sm" w="sm" type="none"/>
            <a:tailEnd len="sm" w="sm" type="none"/>
          </a:ln>
        </p:spPr>
      </p:cxnSp>
      <p:cxnSp>
        <p:nvCxnSpPr>
          <p:cNvPr id="176" name="Google Shape;176;p24"/>
          <p:cNvCxnSpPr/>
          <p:nvPr/>
        </p:nvCxnSpPr>
        <p:spPr>
          <a:xfrm flipH="1" rot="10800000">
            <a:off x="6440805" y="-1585637"/>
            <a:ext cx="2295354" cy="2295354"/>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180" name="Shape 180"/>
        <p:cNvGrpSpPr/>
        <p:nvPr/>
      </p:nvGrpSpPr>
      <p:grpSpPr>
        <a:xfrm>
          <a:off x="0" y="0"/>
          <a:ext cx="0" cy="0"/>
          <a:chOff x="0" y="0"/>
          <a:chExt cx="0" cy="0"/>
        </a:xfrm>
      </p:grpSpPr>
      <p:sp>
        <p:nvSpPr>
          <p:cNvPr id="181" name="Google Shape;181;p25"/>
          <p:cNvSpPr txBox="1"/>
          <p:nvPr/>
        </p:nvSpPr>
        <p:spPr>
          <a:xfrm>
            <a:off x="2218472" y="484725"/>
            <a:ext cx="4707000" cy="538800"/>
          </a:xfrm>
          <a:prstGeom prst="rect">
            <a:avLst/>
          </a:prstGeom>
          <a:noFill/>
          <a:ln>
            <a:noFill/>
          </a:ln>
        </p:spPr>
        <p:txBody>
          <a:bodyPr anchorCtr="0" anchor="t" bIns="0" lIns="0" spcFirstLastPara="1" rIns="0" wrap="square" tIns="0">
            <a:spAutoFit/>
          </a:bodyPr>
          <a:lstStyle/>
          <a:p>
            <a:pPr indent="0" lvl="0" marL="0" marR="0" rtl="0" algn="ctr">
              <a:lnSpc>
                <a:spcPct val="123003"/>
              </a:lnSpc>
              <a:spcBef>
                <a:spcPts val="0"/>
              </a:spcBef>
              <a:spcAft>
                <a:spcPts val="0"/>
              </a:spcAft>
              <a:buNone/>
            </a:pPr>
            <a:r>
              <a:rPr b="1" lang="en" sz="3500">
                <a:solidFill>
                  <a:srgbClr val="FF7E44"/>
                </a:solidFill>
                <a:latin typeface="Montserrat Black"/>
                <a:ea typeface="Montserrat Black"/>
                <a:cs typeface="Montserrat Black"/>
                <a:sym typeface="Montserrat Black"/>
              </a:rPr>
              <a:t>The Data</a:t>
            </a:r>
            <a:endParaRPr sz="700"/>
          </a:p>
        </p:txBody>
      </p:sp>
      <p:sp>
        <p:nvSpPr>
          <p:cNvPr id="182" name="Google Shape;182;p25"/>
          <p:cNvSpPr/>
          <p:nvPr/>
        </p:nvSpPr>
        <p:spPr>
          <a:xfrm rot="2700000">
            <a:off x="2187537" y="2830056"/>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3" name="Google Shape;183;p25"/>
          <p:cNvSpPr txBox="1"/>
          <p:nvPr/>
        </p:nvSpPr>
        <p:spPr>
          <a:xfrm>
            <a:off x="1034518" y="1864006"/>
            <a:ext cx="2060700" cy="461700"/>
          </a:xfrm>
          <a:prstGeom prst="rect">
            <a:avLst/>
          </a:prstGeom>
          <a:noFill/>
          <a:ln>
            <a:noFill/>
          </a:ln>
        </p:spPr>
        <p:txBody>
          <a:bodyPr anchorCtr="0" anchor="t" bIns="0" lIns="0" spcFirstLastPara="1" rIns="0" wrap="square" tIns="0">
            <a:spAutoFit/>
          </a:bodyPr>
          <a:lstStyle/>
          <a:p>
            <a:pPr indent="0" lvl="1" marL="0" marR="0" rtl="0" algn="r">
              <a:lnSpc>
                <a:spcPct val="100000"/>
              </a:lnSpc>
              <a:spcBef>
                <a:spcPts val="0"/>
              </a:spcBef>
              <a:spcAft>
                <a:spcPts val="0"/>
              </a:spcAft>
              <a:buNone/>
            </a:pPr>
            <a:r>
              <a:rPr lang="en" sz="1000">
                <a:solidFill>
                  <a:srgbClr val="FFFFFF"/>
                </a:solidFill>
                <a:latin typeface="Open Sans"/>
                <a:ea typeface="Open Sans"/>
                <a:cs typeface="Open Sans"/>
                <a:sym typeface="Open Sans"/>
              </a:rPr>
              <a:t>Scraped and uploaded to Kaggle by users Lime and ZakWhite in January 13, 2020</a:t>
            </a:r>
            <a:endParaRPr sz="700"/>
          </a:p>
        </p:txBody>
      </p:sp>
      <p:sp>
        <p:nvSpPr>
          <p:cNvPr id="184" name="Google Shape;184;p25"/>
          <p:cNvSpPr txBox="1"/>
          <p:nvPr/>
        </p:nvSpPr>
        <p:spPr>
          <a:xfrm>
            <a:off x="407075" y="1479988"/>
            <a:ext cx="2765700" cy="307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2000">
                <a:solidFill>
                  <a:srgbClr val="FF7E44"/>
                </a:solidFill>
                <a:latin typeface="Montserrat"/>
                <a:ea typeface="Montserrat"/>
                <a:cs typeface="Montserrat"/>
                <a:sym typeface="Montserrat"/>
              </a:rPr>
              <a:t>boardgamegeek.com</a:t>
            </a:r>
            <a:endParaRPr sz="700"/>
          </a:p>
        </p:txBody>
      </p:sp>
      <p:sp>
        <p:nvSpPr>
          <p:cNvPr id="185" name="Google Shape;185;p25"/>
          <p:cNvSpPr txBox="1"/>
          <p:nvPr/>
        </p:nvSpPr>
        <p:spPr>
          <a:xfrm>
            <a:off x="6588711" y="3778465"/>
            <a:ext cx="2060700" cy="7389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 sz="2000">
                <a:solidFill>
                  <a:srgbClr val="FF7E44"/>
                </a:solidFill>
                <a:latin typeface="Montserrat"/>
                <a:ea typeface="Montserrat"/>
                <a:cs typeface="Montserrat"/>
                <a:sym typeface="Montserrat"/>
              </a:rPr>
              <a:t>52 columns</a:t>
            </a:r>
            <a:endParaRPr sz="2000">
              <a:solidFill>
                <a:srgbClr val="FF7E44"/>
              </a:solidFill>
              <a:latin typeface="Montserrat"/>
              <a:ea typeface="Montserrat"/>
              <a:cs typeface="Montserrat"/>
              <a:sym typeface="Montserrat"/>
            </a:endParaRPr>
          </a:p>
          <a:p>
            <a:pPr indent="0" lvl="0" marL="0" marR="0" rtl="0" algn="l">
              <a:lnSpc>
                <a:spcPct val="140010"/>
              </a:lnSpc>
              <a:spcBef>
                <a:spcPts val="0"/>
              </a:spcBef>
              <a:spcAft>
                <a:spcPts val="0"/>
              </a:spcAft>
              <a:buNone/>
            </a:pPr>
            <a:r>
              <a:rPr lang="en" sz="2000">
                <a:solidFill>
                  <a:srgbClr val="FF7E44"/>
                </a:solidFill>
                <a:latin typeface="Montserrat"/>
                <a:ea typeface="Montserrat"/>
                <a:cs typeface="Montserrat"/>
                <a:sym typeface="Montserrat"/>
              </a:rPr>
              <a:t>20,000 rows</a:t>
            </a:r>
            <a:endParaRPr sz="700"/>
          </a:p>
        </p:txBody>
      </p:sp>
      <p:sp>
        <p:nvSpPr>
          <p:cNvPr id="186" name="Google Shape;186;p25"/>
          <p:cNvSpPr/>
          <p:nvPr/>
        </p:nvSpPr>
        <p:spPr>
          <a:xfrm rot="2700000">
            <a:off x="8328005" y="-1129687"/>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87" name="Google Shape;187;p25"/>
          <p:cNvCxnSpPr/>
          <p:nvPr/>
        </p:nvCxnSpPr>
        <p:spPr>
          <a:xfrm flipH="1" rot="10800000">
            <a:off x="6660207" y="-101287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188" name="Google Shape;188;p25"/>
          <p:cNvCxnSpPr/>
          <p:nvPr/>
        </p:nvCxnSpPr>
        <p:spPr>
          <a:xfrm flipH="1" rot="10800000">
            <a:off x="-727327" y="410439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189" name="Google Shape;189;p25"/>
          <p:cNvCxnSpPr/>
          <p:nvPr/>
        </p:nvCxnSpPr>
        <p:spPr>
          <a:xfrm flipH="1" rot="10800000">
            <a:off x="6848207" y="-1867183"/>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190" name="Google Shape;190;p25"/>
          <p:cNvCxnSpPr/>
          <p:nvPr/>
        </p:nvCxnSpPr>
        <p:spPr>
          <a:xfrm flipH="1" rot="10800000">
            <a:off x="-539326" y="3250096"/>
            <a:ext cx="2295300" cy="2295300"/>
          </a:xfrm>
          <a:prstGeom prst="straightConnector1">
            <a:avLst/>
          </a:prstGeom>
          <a:noFill/>
          <a:ln cap="flat" cmpd="sng" w="38100">
            <a:solidFill>
              <a:srgbClr val="F49E77"/>
            </a:solidFill>
            <a:prstDash val="solid"/>
            <a:round/>
            <a:headEnd len="sm" w="sm" type="none"/>
            <a:tailEnd len="sm" w="sm" type="none"/>
          </a:ln>
        </p:spPr>
      </p:cxnSp>
      <p:pic>
        <p:nvPicPr>
          <p:cNvPr id="191" name="Google Shape;191;p25"/>
          <p:cNvPicPr preferRelativeResize="0"/>
          <p:nvPr/>
        </p:nvPicPr>
        <p:blipFill rotWithShape="1">
          <a:blip r:embed="rId3">
            <a:alphaModFix/>
          </a:blip>
          <a:srcRect b="13076" l="29900" r="27511" t="39664"/>
          <a:stretch/>
        </p:blipFill>
        <p:spPr>
          <a:xfrm rot="-2700000">
            <a:off x="2081343" y="1838246"/>
            <a:ext cx="4704664" cy="3281258"/>
          </a:xfrm>
          <a:prstGeom prst="roundRect">
            <a:avLst>
              <a:gd fmla="val 50000"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195" name="Shape 195"/>
        <p:cNvGrpSpPr/>
        <p:nvPr/>
      </p:nvGrpSpPr>
      <p:grpSpPr>
        <a:xfrm>
          <a:off x="0" y="0"/>
          <a:ext cx="0" cy="0"/>
          <a:chOff x="0" y="0"/>
          <a:chExt cx="0" cy="0"/>
        </a:xfrm>
      </p:grpSpPr>
      <p:sp>
        <p:nvSpPr>
          <p:cNvPr id="196" name="Google Shape;196;p26"/>
          <p:cNvSpPr txBox="1"/>
          <p:nvPr/>
        </p:nvSpPr>
        <p:spPr>
          <a:xfrm>
            <a:off x="1408938" y="364215"/>
            <a:ext cx="6326100" cy="415500"/>
          </a:xfrm>
          <a:prstGeom prst="rect">
            <a:avLst/>
          </a:prstGeom>
          <a:noFill/>
          <a:ln>
            <a:noFill/>
          </a:ln>
        </p:spPr>
        <p:txBody>
          <a:bodyPr anchorCtr="0" anchor="t" bIns="0" lIns="0" spcFirstLastPara="1" rIns="0" wrap="square" tIns="0">
            <a:spAutoFit/>
          </a:bodyPr>
          <a:lstStyle/>
          <a:p>
            <a:pPr indent="0" lvl="0" marL="0" marR="0" rtl="0" algn="ctr">
              <a:lnSpc>
                <a:spcPct val="123017"/>
              </a:lnSpc>
              <a:spcBef>
                <a:spcPts val="0"/>
              </a:spcBef>
              <a:spcAft>
                <a:spcPts val="0"/>
              </a:spcAft>
              <a:buNone/>
            </a:pPr>
            <a:r>
              <a:rPr b="1" lang="en" sz="2700">
                <a:solidFill>
                  <a:srgbClr val="FF7E44"/>
                </a:solidFill>
                <a:latin typeface="Montserrat Black"/>
                <a:ea typeface="Montserrat Black"/>
                <a:cs typeface="Montserrat Black"/>
                <a:sym typeface="Montserrat Black"/>
              </a:rPr>
              <a:t>Response Variable</a:t>
            </a:r>
            <a:r>
              <a:rPr b="1" i="0" lang="en" sz="2700" u="none" cap="none" strike="noStrike">
                <a:solidFill>
                  <a:srgbClr val="FF7E44"/>
                </a:solidFill>
                <a:latin typeface="Montserrat Black"/>
                <a:ea typeface="Montserrat Black"/>
                <a:cs typeface="Montserrat Black"/>
                <a:sym typeface="Montserrat Black"/>
              </a:rPr>
              <a:t> </a:t>
            </a:r>
            <a:endParaRPr sz="700"/>
          </a:p>
        </p:txBody>
      </p:sp>
      <p:sp>
        <p:nvSpPr>
          <p:cNvPr id="197" name="Google Shape;197;p26"/>
          <p:cNvSpPr/>
          <p:nvPr/>
        </p:nvSpPr>
        <p:spPr>
          <a:xfrm rot="2700000">
            <a:off x="6659355" y="3899925"/>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8" name="Google Shape;198;p26"/>
          <p:cNvSpPr/>
          <p:nvPr/>
        </p:nvSpPr>
        <p:spPr>
          <a:xfrm rot="2700000">
            <a:off x="395869" y="-2224041"/>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99" name="Google Shape;199;p26"/>
          <p:cNvPicPr preferRelativeResize="0"/>
          <p:nvPr/>
        </p:nvPicPr>
        <p:blipFill rotWithShape="1">
          <a:blip r:embed="rId3">
            <a:alphaModFix/>
          </a:blip>
          <a:srcRect b="12162" l="23986" r="23766" t="34518"/>
          <a:stretch/>
        </p:blipFill>
        <p:spPr>
          <a:xfrm>
            <a:off x="1542450" y="1055400"/>
            <a:ext cx="5906700" cy="3767100"/>
          </a:xfrm>
          <a:prstGeom prst="roundRect">
            <a:avLst>
              <a:gd fmla="val 25159" name="adj"/>
            </a:avLst>
          </a:prstGeom>
          <a:noFill/>
          <a:ln>
            <a:noFill/>
          </a:ln>
        </p:spPr>
      </p:pic>
      <p:cxnSp>
        <p:nvCxnSpPr>
          <p:cNvPr id="200" name="Google Shape;200;p26"/>
          <p:cNvCxnSpPr/>
          <p:nvPr/>
        </p:nvCxnSpPr>
        <p:spPr>
          <a:xfrm flipH="1" rot="10800000">
            <a:off x="4792682" y="4316841"/>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01" name="Google Shape;201;p26"/>
          <p:cNvCxnSpPr/>
          <p:nvPr/>
        </p:nvCxnSpPr>
        <p:spPr>
          <a:xfrm flipH="1" rot="10800000">
            <a:off x="7996324" y="-1555976"/>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02" name="Google Shape;202;p26"/>
          <p:cNvCxnSpPr/>
          <p:nvPr/>
        </p:nvCxnSpPr>
        <p:spPr>
          <a:xfrm flipH="1" rot="10800000">
            <a:off x="5419471" y="3162429"/>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03" name="Google Shape;203;p26"/>
          <p:cNvCxnSpPr/>
          <p:nvPr/>
        </p:nvCxnSpPr>
        <p:spPr>
          <a:xfrm flipH="1" rot="10800000">
            <a:off x="-893076" y="3162429"/>
            <a:ext cx="2295300" cy="2295300"/>
          </a:xfrm>
          <a:prstGeom prst="straightConnector1">
            <a:avLst/>
          </a:prstGeom>
          <a:noFill/>
          <a:ln cap="flat" cmpd="sng" w="38100">
            <a:solidFill>
              <a:srgbClr val="F49E77"/>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07" name="Shape 207"/>
        <p:cNvGrpSpPr/>
        <p:nvPr/>
      </p:nvGrpSpPr>
      <p:grpSpPr>
        <a:xfrm>
          <a:off x="0" y="0"/>
          <a:ext cx="0" cy="0"/>
          <a:chOff x="0" y="0"/>
          <a:chExt cx="0" cy="0"/>
        </a:xfrm>
      </p:grpSpPr>
      <p:sp>
        <p:nvSpPr>
          <p:cNvPr id="208" name="Google Shape;208;p27"/>
          <p:cNvSpPr/>
          <p:nvPr/>
        </p:nvSpPr>
        <p:spPr>
          <a:xfrm rot="2700000">
            <a:off x="-52831" y="1945505"/>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09" name="Google Shape;209;p27"/>
          <p:cNvCxnSpPr/>
          <p:nvPr/>
        </p:nvCxnSpPr>
        <p:spPr>
          <a:xfrm flipH="1" rot="10800000">
            <a:off x="4949875" y="-16811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10" name="Google Shape;210;p27"/>
          <p:cNvCxnSpPr/>
          <p:nvPr/>
        </p:nvCxnSpPr>
        <p:spPr>
          <a:xfrm flipH="1" rot="10800000">
            <a:off x="2629634" y="399587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11" name="Google Shape;211;p27"/>
          <p:cNvCxnSpPr/>
          <p:nvPr/>
        </p:nvCxnSpPr>
        <p:spPr>
          <a:xfrm flipH="1" rot="10800000">
            <a:off x="5312939" y="-1322528"/>
            <a:ext cx="2295300" cy="2295300"/>
          </a:xfrm>
          <a:prstGeom prst="straightConnector1">
            <a:avLst/>
          </a:prstGeom>
          <a:noFill/>
          <a:ln cap="flat" cmpd="sng" w="38100">
            <a:solidFill>
              <a:srgbClr val="F49E77"/>
            </a:solidFill>
            <a:prstDash val="solid"/>
            <a:round/>
            <a:headEnd len="sm" w="sm" type="none"/>
            <a:tailEnd len="sm" w="sm" type="none"/>
          </a:ln>
        </p:spPr>
      </p:cxnSp>
      <p:sp>
        <p:nvSpPr>
          <p:cNvPr id="212" name="Google Shape;212;p27"/>
          <p:cNvSpPr txBox="1"/>
          <p:nvPr/>
        </p:nvSpPr>
        <p:spPr>
          <a:xfrm>
            <a:off x="514504" y="560315"/>
            <a:ext cx="40575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FF7E44"/>
                </a:solidFill>
                <a:latin typeface="Montserrat Black"/>
                <a:ea typeface="Montserrat Black"/>
                <a:cs typeface="Montserrat Black"/>
                <a:sym typeface="Montserrat Black"/>
              </a:rPr>
              <a:t>Top Ten Games</a:t>
            </a:r>
            <a:endParaRPr sz="700"/>
          </a:p>
        </p:txBody>
      </p:sp>
      <p:pic>
        <p:nvPicPr>
          <p:cNvPr id="213" name="Google Shape;213;p27"/>
          <p:cNvPicPr preferRelativeResize="0"/>
          <p:nvPr/>
        </p:nvPicPr>
        <p:blipFill>
          <a:blip r:embed="rId3">
            <a:alphaModFix/>
          </a:blip>
          <a:stretch>
            <a:fillRect/>
          </a:stretch>
        </p:blipFill>
        <p:spPr>
          <a:xfrm>
            <a:off x="2493450" y="1269488"/>
            <a:ext cx="6180000" cy="3218700"/>
          </a:xfrm>
          <a:prstGeom prst="roundRect">
            <a:avLst>
              <a:gd fmla="val 21329" name="adj"/>
            </a:avLst>
          </a:prstGeom>
          <a:noFill/>
          <a:ln>
            <a:noFill/>
          </a:ln>
        </p:spPr>
      </p:pic>
      <p:sp>
        <p:nvSpPr>
          <p:cNvPr id="214" name="Google Shape;214;p27"/>
          <p:cNvSpPr/>
          <p:nvPr/>
        </p:nvSpPr>
        <p:spPr>
          <a:xfrm rot="2700000">
            <a:off x="8465747" y="-2239999"/>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18" name="Shape 218"/>
        <p:cNvGrpSpPr/>
        <p:nvPr/>
      </p:nvGrpSpPr>
      <p:grpSpPr>
        <a:xfrm>
          <a:off x="0" y="0"/>
          <a:ext cx="0" cy="0"/>
          <a:chOff x="0" y="0"/>
          <a:chExt cx="0" cy="0"/>
        </a:xfrm>
      </p:grpSpPr>
      <p:cxnSp>
        <p:nvCxnSpPr>
          <p:cNvPr id="219" name="Google Shape;219;p28"/>
          <p:cNvCxnSpPr/>
          <p:nvPr/>
        </p:nvCxnSpPr>
        <p:spPr>
          <a:xfrm flipH="1" rot="10800000">
            <a:off x="4949875" y="-16811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20" name="Google Shape;220;p28"/>
          <p:cNvCxnSpPr/>
          <p:nvPr/>
        </p:nvCxnSpPr>
        <p:spPr>
          <a:xfrm flipH="1" rot="10800000">
            <a:off x="2629634" y="399587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21" name="Google Shape;221;p28"/>
          <p:cNvCxnSpPr/>
          <p:nvPr/>
        </p:nvCxnSpPr>
        <p:spPr>
          <a:xfrm flipH="1" rot="10800000">
            <a:off x="5312939" y="-1322528"/>
            <a:ext cx="2295300" cy="2295300"/>
          </a:xfrm>
          <a:prstGeom prst="straightConnector1">
            <a:avLst/>
          </a:prstGeom>
          <a:noFill/>
          <a:ln cap="flat" cmpd="sng" w="38100">
            <a:solidFill>
              <a:srgbClr val="F49E77"/>
            </a:solidFill>
            <a:prstDash val="solid"/>
            <a:round/>
            <a:headEnd len="sm" w="sm" type="none"/>
            <a:tailEnd len="sm" w="sm" type="none"/>
          </a:ln>
        </p:spPr>
      </p:cxnSp>
      <p:sp>
        <p:nvSpPr>
          <p:cNvPr id="222" name="Google Shape;222;p28"/>
          <p:cNvSpPr txBox="1"/>
          <p:nvPr/>
        </p:nvSpPr>
        <p:spPr>
          <a:xfrm>
            <a:off x="514504" y="560315"/>
            <a:ext cx="40575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500">
                <a:solidFill>
                  <a:srgbClr val="FF7E44"/>
                </a:solidFill>
                <a:latin typeface="Montserrat Black"/>
                <a:ea typeface="Montserrat Black"/>
                <a:cs typeface="Montserrat Black"/>
                <a:sym typeface="Montserrat Black"/>
              </a:rPr>
              <a:t>Gloomhaven</a:t>
            </a:r>
            <a:endParaRPr sz="700"/>
          </a:p>
        </p:txBody>
      </p:sp>
      <p:pic>
        <p:nvPicPr>
          <p:cNvPr id="223" name="Google Shape;223;p28"/>
          <p:cNvPicPr preferRelativeResize="0"/>
          <p:nvPr/>
        </p:nvPicPr>
        <p:blipFill>
          <a:blip r:embed="rId3">
            <a:alphaModFix/>
          </a:blip>
          <a:stretch>
            <a:fillRect/>
          </a:stretch>
        </p:blipFill>
        <p:spPr>
          <a:xfrm>
            <a:off x="2493450" y="1269488"/>
            <a:ext cx="6180000" cy="3218700"/>
          </a:xfrm>
          <a:prstGeom prst="roundRect">
            <a:avLst>
              <a:gd fmla="val 21329" name="adj"/>
            </a:avLst>
          </a:prstGeom>
          <a:noFill/>
          <a:ln>
            <a:noFill/>
          </a:ln>
        </p:spPr>
      </p:pic>
      <p:sp>
        <p:nvSpPr>
          <p:cNvPr id="224" name="Google Shape;224;p28"/>
          <p:cNvSpPr/>
          <p:nvPr/>
        </p:nvSpPr>
        <p:spPr>
          <a:xfrm>
            <a:off x="2713175" y="2116075"/>
            <a:ext cx="5783100" cy="2241900"/>
          </a:xfrm>
          <a:prstGeom prst="roundRect">
            <a:avLst>
              <a:gd fmla="val 16667" name="adj"/>
            </a:avLst>
          </a:prstGeom>
          <a:solidFill>
            <a:srgbClr val="000000">
              <a:alpha val="698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5" name="Google Shape;225;p28"/>
          <p:cNvSpPr/>
          <p:nvPr/>
        </p:nvSpPr>
        <p:spPr>
          <a:xfrm rot="2700000">
            <a:off x="8434322" y="-2239999"/>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26" name="Google Shape;226;p28"/>
          <p:cNvPicPr preferRelativeResize="0"/>
          <p:nvPr/>
        </p:nvPicPr>
        <p:blipFill rotWithShape="1">
          <a:blip r:embed="rId4">
            <a:alphaModFix/>
          </a:blip>
          <a:srcRect b="5298" l="3437" r="13519" t="11659"/>
          <a:stretch/>
        </p:blipFill>
        <p:spPr>
          <a:xfrm rot="-2700000">
            <a:off x="-663786" y="2483685"/>
            <a:ext cx="4815821" cy="3362717"/>
          </a:xfrm>
          <a:prstGeom prst="roundRect">
            <a:avLst>
              <a:gd fmla="val 49284" name="adj"/>
            </a:avLst>
          </a:prstGeom>
          <a:noFill/>
          <a:ln>
            <a:noFill/>
          </a:ln>
        </p:spPr>
      </p:pic>
      <p:sp>
        <p:nvSpPr>
          <p:cNvPr id="227" name="Google Shape;227;p28"/>
          <p:cNvSpPr/>
          <p:nvPr/>
        </p:nvSpPr>
        <p:spPr>
          <a:xfrm rot="2700000">
            <a:off x="206885" y="1805993"/>
            <a:ext cx="3347390"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solidFill>
            <a:srgbClr val="F49E77">
              <a:alpha val="2549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31" name="Shape 231"/>
        <p:cNvGrpSpPr/>
        <p:nvPr/>
      </p:nvGrpSpPr>
      <p:grpSpPr>
        <a:xfrm>
          <a:off x="0" y="0"/>
          <a:ext cx="0" cy="0"/>
          <a:chOff x="0" y="0"/>
          <a:chExt cx="0" cy="0"/>
        </a:xfrm>
      </p:grpSpPr>
      <p:sp>
        <p:nvSpPr>
          <p:cNvPr id="232" name="Google Shape;232;p29"/>
          <p:cNvSpPr/>
          <p:nvPr/>
        </p:nvSpPr>
        <p:spPr>
          <a:xfrm>
            <a:off x="0" y="-253792"/>
            <a:ext cx="9144000" cy="6092190"/>
          </a:xfrm>
          <a:custGeom>
            <a:rect b="b" l="l" r="r" t="t"/>
            <a:pathLst>
              <a:path extrusionOk="0" h="12184380" w="18288000">
                <a:moveTo>
                  <a:pt x="0" y="0"/>
                </a:moveTo>
                <a:lnTo>
                  <a:pt x="18288000" y="0"/>
                </a:lnTo>
                <a:lnTo>
                  <a:pt x="18288000" y="12184380"/>
                </a:lnTo>
                <a:lnTo>
                  <a:pt x="0" y="12184380"/>
                </a:lnTo>
                <a:lnTo>
                  <a:pt x="0" y="0"/>
                </a:lnTo>
                <a:close/>
              </a:path>
            </a:pathLst>
          </a:custGeom>
          <a:blipFill rotWithShape="1">
            <a:blip r:embed="rId3">
              <a:alphaModFix/>
            </a:blip>
            <a:stretch>
              <a:fillRect b="-5626" l="-2603" r="-7588" t="-4564"/>
            </a:stretch>
          </a:blipFill>
          <a:ln>
            <a:noFill/>
          </a:ln>
        </p:spPr>
      </p:sp>
      <p:pic>
        <p:nvPicPr>
          <p:cNvPr id="233" name="Google Shape;233;p29"/>
          <p:cNvPicPr preferRelativeResize="0"/>
          <p:nvPr/>
        </p:nvPicPr>
        <p:blipFill>
          <a:blip r:embed="rId4">
            <a:alphaModFix/>
          </a:blip>
          <a:stretch>
            <a:fillRect/>
          </a:stretch>
        </p:blipFill>
        <p:spPr>
          <a:xfrm>
            <a:off x="2090" y="0"/>
            <a:ext cx="9139820" cy="5143500"/>
          </a:xfrm>
          <a:prstGeom prst="rect">
            <a:avLst/>
          </a:prstGeom>
          <a:noFill/>
          <a:ln>
            <a:noFill/>
          </a:ln>
        </p:spPr>
      </p:pic>
      <p:grpSp>
        <p:nvGrpSpPr>
          <p:cNvPr id="234" name="Google Shape;234;p29"/>
          <p:cNvGrpSpPr/>
          <p:nvPr/>
        </p:nvGrpSpPr>
        <p:grpSpPr>
          <a:xfrm rot="-5400000">
            <a:off x="1955043" y="-2045456"/>
            <a:ext cx="5143500" cy="9234411"/>
            <a:chOff x="0" y="-47625"/>
            <a:chExt cx="2709333" cy="4864217"/>
          </a:xfrm>
        </p:grpSpPr>
        <p:sp>
          <p:nvSpPr>
            <p:cNvPr id="235" name="Google Shape;235;p29"/>
            <p:cNvSpPr/>
            <p:nvPr/>
          </p:nvSpPr>
          <p:spPr>
            <a:xfrm>
              <a:off x="0" y="0"/>
              <a:ext cx="2709333" cy="4816592"/>
            </a:xfrm>
            <a:custGeom>
              <a:rect b="b" l="l" r="r" t="t"/>
              <a:pathLst>
                <a:path extrusionOk="0" h="4816592" w="2709333">
                  <a:moveTo>
                    <a:pt x="0" y="0"/>
                  </a:moveTo>
                  <a:lnTo>
                    <a:pt x="2709333" y="0"/>
                  </a:lnTo>
                  <a:lnTo>
                    <a:pt x="2709333" y="4816592"/>
                  </a:lnTo>
                  <a:lnTo>
                    <a:pt x="0" y="4816592"/>
                  </a:lnTo>
                  <a:close/>
                </a:path>
              </a:pathLst>
            </a:custGeom>
            <a:gradFill>
              <a:gsLst>
                <a:gs pos="0">
                  <a:srgbClr val="22145D">
                    <a:alpha val="76862"/>
                  </a:srgbClr>
                </a:gs>
                <a:gs pos="100000">
                  <a:srgbClr val="59078B">
                    <a:alpha val="76862"/>
                  </a:srgbClr>
                </a:gs>
              </a:gsLst>
              <a:lin ang="0" scaled="0"/>
            </a:gradFill>
            <a:ln>
              <a:noFill/>
            </a:ln>
          </p:spPr>
        </p:sp>
        <p:sp>
          <p:nvSpPr>
            <p:cNvPr id="236" name="Google Shape;236;p29"/>
            <p:cNvSpPr txBox="1"/>
            <p:nvPr/>
          </p:nvSpPr>
          <p:spPr>
            <a:xfrm>
              <a:off x="0" y="-47625"/>
              <a:ext cx="812800" cy="860425"/>
            </a:xfrm>
            <a:prstGeom prst="rect">
              <a:avLst/>
            </a:prstGeom>
            <a:noFill/>
            <a:ln>
              <a:noFill/>
            </a:ln>
          </p:spPr>
          <p:txBody>
            <a:bodyPr anchorCtr="0" anchor="ctr" bIns="25400" lIns="25400" spcFirstLastPara="1" rIns="25400" wrap="square" tIns="25400">
              <a:noAutofit/>
            </a:bodyPr>
            <a:lstStyle/>
            <a:p>
              <a:pPr indent="0" lvl="0" marL="0" marR="0" rtl="0" algn="ctr">
                <a:lnSpc>
                  <a:spcPct val="155555"/>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7" name="Google Shape;237;p29"/>
          <p:cNvSpPr/>
          <p:nvPr/>
        </p:nvSpPr>
        <p:spPr>
          <a:xfrm rot="2700000">
            <a:off x="-1613720" y="1062242"/>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29"/>
          <p:cNvSpPr/>
          <p:nvPr/>
        </p:nvSpPr>
        <p:spPr>
          <a:xfrm rot="2700000">
            <a:off x="4464715" y="-2500900"/>
            <a:ext cx="2563453" cy="3662075"/>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39" name="Google Shape;239;p29"/>
          <p:cNvCxnSpPr/>
          <p:nvPr/>
        </p:nvCxnSpPr>
        <p:spPr>
          <a:xfrm flipH="1" rot="10800000">
            <a:off x="2789483" y="-1450316"/>
            <a:ext cx="2295354" cy="2295354"/>
          </a:xfrm>
          <a:prstGeom prst="straightConnector1">
            <a:avLst/>
          </a:prstGeom>
          <a:noFill/>
          <a:ln cap="flat" cmpd="sng" w="38100">
            <a:solidFill>
              <a:srgbClr val="F49E77"/>
            </a:solidFill>
            <a:prstDash val="solid"/>
            <a:round/>
            <a:headEnd len="sm" w="sm" type="none"/>
            <a:tailEnd len="sm" w="sm" type="none"/>
          </a:ln>
        </p:spPr>
      </p:cxnSp>
      <p:cxnSp>
        <p:nvCxnSpPr>
          <p:cNvPr id="240" name="Google Shape;240;p29"/>
          <p:cNvCxnSpPr/>
          <p:nvPr/>
        </p:nvCxnSpPr>
        <p:spPr>
          <a:xfrm flipH="1" rot="10800000">
            <a:off x="3382847" y="-1808779"/>
            <a:ext cx="2295354" cy="2295354"/>
          </a:xfrm>
          <a:prstGeom prst="straightConnector1">
            <a:avLst/>
          </a:prstGeom>
          <a:noFill/>
          <a:ln cap="flat" cmpd="sng" w="38100">
            <a:solidFill>
              <a:srgbClr val="F49E77"/>
            </a:solidFill>
            <a:prstDash val="solid"/>
            <a:round/>
            <a:headEnd len="sm" w="sm" type="none"/>
            <a:tailEnd len="sm" w="sm" type="none"/>
          </a:ln>
        </p:spPr>
      </p:cxnSp>
      <p:sp>
        <p:nvSpPr>
          <p:cNvPr id="241" name="Google Shape;241;p29"/>
          <p:cNvSpPr txBox="1"/>
          <p:nvPr/>
        </p:nvSpPr>
        <p:spPr>
          <a:xfrm>
            <a:off x="1504805" y="1783606"/>
            <a:ext cx="6990300" cy="1000500"/>
          </a:xfrm>
          <a:prstGeom prst="rect">
            <a:avLst/>
          </a:prstGeom>
          <a:noFill/>
          <a:ln>
            <a:noFill/>
          </a:ln>
        </p:spPr>
        <p:txBody>
          <a:bodyPr anchorCtr="0" anchor="t" bIns="0" lIns="0" spcFirstLastPara="1" rIns="0" wrap="square" tIns="0">
            <a:spAutoFit/>
          </a:bodyPr>
          <a:lstStyle/>
          <a:p>
            <a:pPr indent="0" lvl="0" marL="0" marR="0" rtl="0" algn="l">
              <a:lnSpc>
                <a:spcPct val="123001"/>
              </a:lnSpc>
              <a:spcBef>
                <a:spcPts val="0"/>
              </a:spcBef>
              <a:spcAft>
                <a:spcPts val="0"/>
              </a:spcAft>
              <a:buNone/>
            </a:pPr>
            <a:r>
              <a:rPr b="1" lang="en" sz="6500">
                <a:solidFill>
                  <a:srgbClr val="FF7E44"/>
                </a:solidFill>
                <a:latin typeface="Montserrat Black"/>
                <a:ea typeface="Montserrat Black"/>
                <a:cs typeface="Montserrat Black"/>
                <a:sym typeface="Montserrat Black"/>
              </a:rPr>
              <a:t>Results</a:t>
            </a:r>
            <a:endParaRPr sz="700"/>
          </a:p>
        </p:txBody>
      </p:sp>
      <p:sp>
        <p:nvSpPr>
          <p:cNvPr id="242" name="Google Shape;242;p29"/>
          <p:cNvSpPr txBox="1"/>
          <p:nvPr/>
        </p:nvSpPr>
        <p:spPr>
          <a:xfrm>
            <a:off x="262352" y="1625167"/>
            <a:ext cx="1242453" cy="1208481"/>
          </a:xfrm>
          <a:prstGeom prst="rect">
            <a:avLst/>
          </a:prstGeom>
          <a:noFill/>
          <a:ln>
            <a:noFill/>
          </a:ln>
        </p:spPr>
        <p:txBody>
          <a:bodyPr anchorCtr="0" anchor="t" bIns="0" lIns="0" spcFirstLastPara="1" rIns="0" wrap="square" tIns="0">
            <a:spAutoFit/>
          </a:bodyPr>
          <a:lstStyle/>
          <a:p>
            <a:pPr indent="0" lvl="0" marL="0" marR="0" rtl="0" algn="l">
              <a:lnSpc>
                <a:spcPct val="123014"/>
              </a:lnSpc>
              <a:spcBef>
                <a:spcPts val="0"/>
              </a:spcBef>
              <a:spcAft>
                <a:spcPts val="0"/>
              </a:spcAft>
              <a:buNone/>
            </a:pPr>
            <a:r>
              <a:rPr b="1" i="0" lang="en" sz="7800" u="none" cap="none" strike="noStrike">
                <a:solidFill>
                  <a:srgbClr val="FFFFFF"/>
                </a:solidFill>
                <a:latin typeface="Montserrat Black"/>
                <a:ea typeface="Montserrat Black"/>
                <a:cs typeface="Montserrat Black"/>
                <a:sym typeface="Montserrat Black"/>
              </a:rPr>
              <a:t>2.</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46" name="Shape 246"/>
        <p:cNvGrpSpPr/>
        <p:nvPr/>
      </p:nvGrpSpPr>
      <p:grpSpPr>
        <a:xfrm>
          <a:off x="0" y="0"/>
          <a:ext cx="0" cy="0"/>
          <a:chOff x="0" y="0"/>
          <a:chExt cx="0" cy="0"/>
        </a:xfrm>
      </p:grpSpPr>
      <p:sp>
        <p:nvSpPr>
          <p:cNvPr id="247" name="Google Shape;247;p30"/>
          <p:cNvSpPr/>
          <p:nvPr/>
        </p:nvSpPr>
        <p:spPr>
          <a:xfrm rot="2700000">
            <a:off x="-52831" y="1945505"/>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8" name="Google Shape;248;p30"/>
          <p:cNvSpPr/>
          <p:nvPr/>
        </p:nvSpPr>
        <p:spPr>
          <a:xfrm rot="2700000">
            <a:off x="8100072" y="-1874299"/>
            <a:ext cx="3111659" cy="4445227"/>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49" name="Google Shape;249;p30"/>
          <p:cNvCxnSpPr/>
          <p:nvPr/>
        </p:nvCxnSpPr>
        <p:spPr>
          <a:xfrm flipH="1" rot="10800000">
            <a:off x="2629634" y="399587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50" name="Google Shape;250;p30"/>
          <p:cNvCxnSpPr/>
          <p:nvPr/>
        </p:nvCxnSpPr>
        <p:spPr>
          <a:xfrm flipH="1" rot="10800000">
            <a:off x="4949875" y="-168117"/>
            <a:ext cx="2295300" cy="2295300"/>
          </a:xfrm>
          <a:prstGeom prst="straightConnector1">
            <a:avLst/>
          </a:prstGeom>
          <a:noFill/>
          <a:ln cap="flat" cmpd="sng" w="38100">
            <a:solidFill>
              <a:srgbClr val="F49E77"/>
            </a:solidFill>
            <a:prstDash val="solid"/>
            <a:round/>
            <a:headEnd len="sm" w="sm" type="none"/>
            <a:tailEnd len="sm" w="sm" type="none"/>
          </a:ln>
        </p:spPr>
      </p:cxnSp>
      <p:cxnSp>
        <p:nvCxnSpPr>
          <p:cNvPr id="251" name="Google Shape;251;p30"/>
          <p:cNvCxnSpPr/>
          <p:nvPr/>
        </p:nvCxnSpPr>
        <p:spPr>
          <a:xfrm flipH="1" rot="10800000">
            <a:off x="5236739" y="-1246328"/>
            <a:ext cx="2295300" cy="2295300"/>
          </a:xfrm>
          <a:prstGeom prst="straightConnector1">
            <a:avLst/>
          </a:prstGeom>
          <a:noFill/>
          <a:ln cap="flat" cmpd="sng" w="38100">
            <a:solidFill>
              <a:srgbClr val="F49E77"/>
            </a:solidFill>
            <a:prstDash val="solid"/>
            <a:round/>
            <a:headEnd len="sm" w="sm" type="none"/>
            <a:tailEnd len="sm" w="sm" type="none"/>
          </a:ln>
        </p:spPr>
      </p:cxnSp>
      <p:sp>
        <p:nvSpPr>
          <p:cNvPr id="252" name="Google Shape;252;p30"/>
          <p:cNvSpPr txBox="1"/>
          <p:nvPr/>
        </p:nvSpPr>
        <p:spPr>
          <a:xfrm>
            <a:off x="456422" y="438237"/>
            <a:ext cx="4707000" cy="538800"/>
          </a:xfrm>
          <a:prstGeom prst="rect">
            <a:avLst/>
          </a:prstGeom>
          <a:noFill/>
          <a:ln>
            <a:noFill/>
          </a:ln>
        </p:spPr>
        <p:txBody>
          <a:bodyPr anchorCtr="0" anchor="t" bIns="0" lIns="0" spcFirstLastPara="1" rIns="0" wrap="square" tIns="0">
            <a:spAutoFit/>
          </a:bodyPr>
          <a:lstStyle/>
          <a:p>
            <a:pPr indent="0" lvl="0" marL="0" marR="0" rtl="0" algn="ctr">
              <a:lnSpc>
                <a:spcPct val="123003"/>
              </a:lnSpc>
              <a:spcBef>
                <a:spcPts val="0"/>
              </a:spcBef>
              <a:spcAft>
                <a:spcPts val="0"/>
              </a:spcAft>
              <a:buNone/>
            </a:pPr>
            <a:r>
              <a:rPr b="1" lang="en" sz="3500">
                <a:solidFill>
                  <a:srgbClr val="FF7E44"/>
                </a:solidFill>
                <a:latin typeface="Montserrat Black"/>
                <a:ea typeface="Montserrat Black"/>
                <a:cs typeface="Montserrat Black"/>
                <a:sym typeface="Montserrat Black"/>
              </a:rPr>
              <a:t>Gradient Boosting</a:t>
            </a:r>
            <a:endParaRPr sz="700"/>
          </a:p>
        </p:txBody>
      </p:sp>
      <p:pic>
        <p:nvPicPr>
          <p:cNvPr id="253" name="Google Shape;253;p30"/>
          <p:cNvPicPr preferRelativeResize="0"/>
          <p:nvPr/>
        </p:nvPicPr>
        <p:blipFill>
          <a:blip r:embed="rId3">
            <a:alphaModFix/>
          </a:blip>
          <a:stretch>
            <a:fillRect/>
          </a:stretch>
        </p:blipFill>
        <p:spPr>
          <a:xfrm>
            <a:off x="1633038" y="1244975"/>
            <a:ext cx="5877900" cy="3280500"/>
          </a:xfrm>
          <a:prstGeom prst="roundRect">
            <a:avLst>
              <a:gd fmla="val 2717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2145D"/>
            </a:gs>
            <a:gs pos="100000">
              <a:srgbClr val="59078B"/>
            </a:gs>
          </a:gsLst>
          <a:lin ang="0" scaled="0"/>
        </a:gradFill>
      </p:bgPr>
    </p:bg>
    <p:spTree>
      <p:nvGrpSpPr>
        <p:cNvPr id="257" name="Shape 257"/>
        <p:cNvGrpSpPr/>
        <p:nvPr/>
      </p:nvGrpSpPr>
      <p:grpSpPr>
        <a:xfrm>
          <a:off x="0" y="0"/>
          <a:ext cx="0" cy="0"/>
          <a:chOff x="0" y="0"/>
          <a:chExt cx="0" cy="0"/>
        </a:xfrm>
      </p:grpSpPr>
      <p:sp>
        <p:nvSpPr>
          <p:cNvPr id="258" name="Google Shape;258;p31"/>
          <p:cNvSpPr txBox="1"/>
          <p:nvPr/>
        </p:nvSpPr>
        <p:spPr>
          <a:xfrm>
            <a:off x="2218497" y="354437"/>
            <a:ext cx="4707000" cy="538800"/>
          </a:xfrm>
          <a:prstGeom prst="rect">
            <a:avLst/>
          </a:prstGeom>
          <a:noFill/>
          <a:ln>
            <a:noFill/>
          </a:ln>
        </p:spPr>
        <p:txBody>
          <a:bodyPr anchorCtr="0" anchor="t" bIns="0" lIns="0" spcFirstLastPara="1" rIns="0" wrap="square" tIns="0">
            <a:spAutoFit/>
          </a:bodyPr>
          <a:lstStyle/>
          <a:p>
            <a:pPr indent="0" lvl="0" marL="0" marR="0" rtl="0" algn="ctr">
              <a:lnSpc>
                <a:spcPct val="123003"/>
              </a:lnSpc>
              <a:spcBef>
                <a:spcPts val="0"/>
              </a:spcBef>
              <a:spcAft>
                <a:spcPts val="0"/>
              </a:spcAft>
              <a:buNone/>
            </a:pPr>
            <a:r>
              <a:rPr b="1" lang="en" sz="3500">
                <a:solidFill>
                  <a:srgbClr val="FF7E44"/>
                </a:solidFill>
                <a:latin typeface="Montserrat Black"/>
                <a:ea typeface="Montserrat Black"/>
                <a:cs typeface="Montserrat Black"/>
                <a:sym typeface="Montserrat Black"/>
              </a:rPr>
              <a:t>Decision Trees</a:t>
            </a:r>
            <a:endParaRPr sz="700"/>
          </a:p>
        </p:txBody>
      </p:sp>
      <p:sp>
        <p:nvSpPr>
          <p:cNvPr id="259" name="Google Shape;259;p31"/>
          <p:cNvSpPr/>
          <p:nvPr/>
        </p:nvSpPr>
        <p:spPr>
          <a:xfrm rot="2700000">
            <a:off x="2187537" y="2830056"/>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731A"/>
              </a:gs>
              <a:gs pos="100000">
                <a:srgbClr val="FFBD9E"/>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 name="Google Shape;260;p31"/>
          <p:cNvSpPr txBox="1"/>
          <p:nvPr/>
        </p:nvSpPr>
        <p:spPr>
          <a:xfrm>
            <a:off x="6660193" y="4547801"/>
            <a:ext cx="2060700" cy="107700"/>
          </a:xfrm>
          <a:prstGeom prst="rect">
            <a:avLst/>
          </a:prstGeom>
          <a:noFill/>
          <a:ln>
            <a:noFill/>
          </a:ln>
        </p:spPr>
        <p:txBody>
          <a:bodyPr anchorCtr="0" anchor="t" bIns="0" lIns="0" spcFirstLastPara="1" rIns="0" wrap="square" tIns="0">
            <a:spAutoFit/>
          </a:bodyPr>
          <a:lstStyle/>
          <a:p>
            <a:pPr indent="0" lvl="0" marL="0" marR="0" rtl="0" algn="r">
              <a:lnSpc>
                <a:spcPct val="140010"/>
              </a:lnSpc>
              <a:spcBef>
                <a:spcPts val="0"/>
              </a:spcBef>
              <a:spcAft>
                <a:spcPts val="0"/>
              </a:spcAft>
              <a:buNone/>
            </a:pPr>
            <a:r>
              <a:t/>
            </a:r>
            <a:endParaRPr sz="700"/>
          </a:p>
        </p:txBody>
      </p:sp>
      <p:sp>
        <p:nvSpPr>
          <p:cNvPr id="261" name="Google Shape;261;p31"/>
          <p:cNvSpPr txBox="1"/>
          <p:nvPr/>
        </p:nvSpPr>
        <p:spPr>
          <a:xfrm>
            <a:off x="352847" y="834725"/>
            <a:ext cx="2618400" cy="1077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t/>
            </a:r>
            <a:endParaRPr sz="700"/>
          </a:p>
        </p:txBody>
      </p:sp>
      <p:cxnSp>
        <p:nvCxnSpPr>
          <p:cNvPr id="262" name="Google Shape;262;p31"/>
          <p:cNvCxnSpPr/>
          <p:nvPr/>
        </p:nvCxnSpPr>
        <p:spPr>
          <a:xfrm flipH="1" rot="10800000">
            <a:off x="6660207" y="-1012933"/>
            <a:ext cx="2295354" cy="2295354"/>
          </a:xfrm>
          <a:prstGeom prst="straightConnector1">
            <a:avLst/>
          </a:prstGeom>
          <a:noFill/>
          <a:ln cap="flat" cmpd="sng" w="38100">
            <a:solidFill>
              <a:srgbClr val="F49E77"/>
            </a:solidFill>
            <a:prstDash val="solid"/>
            <a:round/>
            <a:headEnd len="sm" w="sm" type="none"/>
            <a:tailEnd len="sm" w="sm" type="none"/>
          </a:ln>
        </p:spPr>
      </p:cxnSp>
      <p:cxnSp>
        <p:nvCxnSpPr>
          <p:cNvPr id="263" name="Google Shape;263;p31"/>
          <p:cNvCxnSpPr/>
          <p:nvPr/>
        </p:nvCxnSpPr>
        <p:spPr>
          <a:xfrm flipH="1" rot="10800000">
            <a:off x="-727327" y="4104346"/>
            <a:ext cx="2295354" cy="2295354"/>
          </a:xfrm>
          <a:prstGeom prst="straightConnector1">
            <a:avLst/>
          </a:prstGeom>
          <a:noFill/>
          <a:ln cap="flat" cmpd="sng" w="38100">
            <a:solidFill>
              <a:srgbClr val="F49E77"/>
            </a:solidFill>
            <a:prstDash val="solid"/>
            <a:round/>
            <a:headEnd len="sm" w="sm" type="none"/>
            <a:tailEnd len="sm" w="sm" type="none"/>
          </a:ln>
        </p:spPr>
      </p:cxnSp>
      <p:cxnSp>
        <p:nvCxnSpPr>
          <p:cNvPr id="264" name="Google Shape;264;p31"/>
          <p:cNvCxnSpPr/>
          <p:nvPr/>
        </p:nvCxnSpPr>
        <p:spPr>
          <a:xfrm flipH="1" rot="10800000">
            <a:off x="6848207" y="-1867237"/>
            <a:ext cx="2295354" cy="2295354"/>
          </a:xfrm>
          <a:prstGeom prst="straightConnector1">
            <a:avLst/>
          </a:prstGeom>
          <a:noFill/>
          <a:ln cap="flat" cmpd="sng" w="38100">
            <a:solidFill>
              <a:srgbClr val="F49E77"/>
            </a:solidFill>
            <a:prstDash val="solid"/>
            <a:round/>
            <a:headEnd len="sm" w="sm" type="none"/>
            <a:tailEnd len="sm" w="sm" type="none"/>
          </a:ln>
        </p:spPr>
      </p:cxnSp>
      <p:pic>
        <p:nvPicPr>
          <p:cNvPr id="265" name="Google Shape;265;p31"/>
          <p:cNvPicPr preferRelativeResize="0"/>
          <p:nvPr/>
        </p:nvPicPr>
        <p:blipFill rotWithShape="1">
          <a:blip r:embed="rId3">
            <a:alphaModFix/>
          </a:blip>
          <a:srcRect b="9942" l="8085" r="12718" t="0"/>
          <a:stretch/>
        </p:blipFill>
        <p:spPr>
          <a:xfrm>
            <a:off x="551800" y="1171900"/>
            <a:ext cx="3687000" cy="2653800"/>
          </a:xfrm>
          <a:prstGeom prst="roundRect">
            <a:avLst>
              <a:gd fmla="val 23170" name="adj"/>
            </a:avLst>
          </a:prstGeom>
          <a:noFill/>
          <a:ln>
            <a:noFill/>
          </a:ln>
        </p:spPr>
      </p:pic>
      <p:cxnSp>
        <p:nvCxnSpPr>
          <p:cNvPr id="266" name="Google Shape;266;p31"/>
          <p:cNvCxnSpPr/>
          <p:nvPr/>
        </p:nvCxnSpPr>
        <p:spPr>
          <a:xfrm flipH="1" rot="10800000">
            <a:off x="-539326" y="3250042"/>
            <a:ext cx="2295354" cy="2295354"/>
          </a:xfrm>
          <a:prstGeom prst="straightConnector1">
            <a:avLst/>
          </a:prstGeom>
          <a:noFill/>
          <a:ln cap="flat" cmpd="sng" w="38100">
            <a:solidFill>
              <a:srgbClr val="F49E77"/>
            </a:solidFill>
            <a:prstDash val="solid"/>
            <a:round/>
            <a:headEnd len="sm" w="sm" type="none"/>
            <a:tailEnd len="sm" w="sm" type="none"/>
          </a:ln>
        </p:spPr>
      </p:cxnSp>
      <p:pic>
        <p:nvPicPr>
          <p:cNvPr id="267" name="Google Shape;267;p31"/>
          <p:cNvPicPr preferRelativeResize="0"/>
          <p:nvPr/>
        </p:nvPicPr>
        <p:blipFill rotWithShape="1">
          <a:blip r:embed="rId4">
            <a:alphaModFix/>
          </a:blip>
          <a:srcRect b="0" l="0" r="8012" t="0"/>
          <a:stretch/>
        </p:blipFill>
        <p:spPr>
          <a:xfrm>
            <a:off x="4448850" y="1936300"/>
            <a:ext cx="4570200" cy="2611500"/>
          </a:xfrm>
          <a:prstGeom prst="roundRect">
            <a:avLst>
              <a:gd fmla="val 32157" name="adj"/>
            </a:avLst>
          </a:prstGeom>
          <a:noFill/>
          <a:ln>
            <a:noFill/>
          </a:ln>
        </p:spPr>
      </p:pic>
      <p:sp>
        <p:nvSpPr>
          <p:cNvPr id="268" name="Google Shape;268;p31"/>
          <p:cNvSpPr/>
          <p:nvPr/>
        </p:nvSpPr>
        <p:spPr>
          <a:xfrm rot="2700000">
            <a:off x="8328005" y="-1129687"/>
            <a:ext cx="2561618" cy="3659454"/>
          </a:xfrm>
          <a:custGeom>
            <a:rect b="b" l="l" r="r" t="t"/>
            <a:pathLst>
              <a:path extrusionOk="0"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gradFill>
            <a:gsLst>
              <a:gs pos="0">
                <a:srgbClr val="FFD7AD"/>
              </a:gs>
              <a:gs pos="100000">
                <a:srgbClr val="ED7842"/>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F731A"/>
      </a:dk1>
      <a:lt1>
        <a:srgbClr val="2B1364"/>
      </a:lt1>
      <a:dk2>
        <a:srgbClr val="FFFFFF"/>
      </a:dk2>
      <a:lt2>
        <a:srgbClr val="F49E77"/>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